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네모고딕" charset="1" panose="020B0500000000000000"/>
      <p:regular r:id="rId60"/>
    </p:embeddedFont>
    <p:embeddedFont>
      <p:font typeface="무궁화 고딕" charset="1" panose="02020603020101020101"/>
      <p:regular r:id="rId61"/>
    </p:embeddedFont>
    <p:embeddedFont>
      <p:font typeface="네모고딕 Medium" charset="1" panose="020B0500000000000000"/>
      <p:regular r:id="rId62"/>
    </p:embeddedFont>
    <p:embeddedFont>
      <p:font typeface="용이고딕-레귤러 Bold" charset="1" panose="000000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jpe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43593" y="3400717"/>
            <a:ext cx="13919249" cy="292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침체와 </a:t>
            </a:r>
          </a:p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소비 시장 변화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KDT-7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22482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MySQL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5871" y="7027222"/>
            <a:ext cx="503681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Presented by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5871" y="7679561"/>
            <a:ext cx="50368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Team 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6582348" y="3919630"/>
            <a:ext cx="2754345" cy="27543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-1563668" y="3919630"/>
            <a:ext cx="2754345" cy="275434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5400000">
            <a:off x="14673830" y="3919630"/>
            <a:ext cx="2754345" cy="275434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>
                  <a:alpha val="4078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2765311" y="3919630"/>
            <a:ext cx="2754345" cy="275434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11018812" y="3919630"/>
            <a:ext cx="2754345" cy="275434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>
                  <a:alpha val="10980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50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>
            <a:off x="2015871" y="8712620"/>
            <a:ext cx="489388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-5400000">
            <a:off x="6359666" y="7724491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69" y="0"/>
                </a:lnTo>
                <a:lnTo>
                  <a:pt x="168669" y="279950"/>
                </a:lnTo>
                <a:lnTo>
                  <a:pt x="0" y="27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015871" y="8103741"/>
            <a:ext cx="50368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김성익 오유솔 이유정 이인엽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13718"/>
            <a:ext cx="1129339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b="true" sz="9000" i="true" spc="-441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분석 내용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387684"/>
            <a:ext cx="4812313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곡물, 신선식품 </a:t>
            </a:r>
          </a:p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소비량 변화율 </a:t>
            </a:r>
          </a:p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상관관계 분석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675397" y="6387684"/>
            <a:ext cx="4812313" cy="189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라면, 음료, 식용유</a:t>
            </a:r>
          </a:p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매출 변화율 </a:t>
            </a:r>
          </a:p>
          <a:p>
            <a:pPr algn="ctr">
              <a:lnSpc>
                <a:spcPts val="5039"/>
              </a:lnSpc>
            </a:pPr>
            <a:r>
              <a:rPr lang="en-US" b="true" sz="35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상관관계 분석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6987" y="6532610"/>
            <a:ext cx="4812313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품목별 소비량  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74771"/>
            <a:ext cx="481231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7843" y="4674771"/>
            <a:ext cx="481231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2094" y="4674771"/>
            <a:ext cx="481231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3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1487710" y="2303056"/>
            <a:ext cx="4952167" cy="178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CPI_물가 상승률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CSI_소매 판매액 증감률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Growth_경제 성장률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2751794" y="3226664"/>
            <a:ext cx="7730942" cy="1655024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7841770" y="3504368"/>
            <a:ext cx="2894022" cy="1154512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946" y="2407282"/>
            <a:ext cx="7133716" cy="7086600"/>
          </a:xfrm>
          <a:custGeom>
            <a:avLst/>
            <a:gdLst/>
            <a:ahLst/>
            <a:cxnLst/>
            <a:rect r="r" b="b" t="t" l="l"/>
            <a:pathLst>
              <a:path h="7086600" w="7133716">
                <a:moveTo>
                  <a:pt x="0" y="0"/>
                </a:moveTo>
                <a:lnTo>
                  <a:pt x="7133716" y="0"/>
                </a:lnTo>
                <a:lnTo>
                  <a:pt x="7133716" y="7086600"/>
                </a:lnTo>
                <a:lnTo>
                  <a:pt x="0" y="708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2" r="0" b="-3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49767" y="2407282"/>
            <a:ext cx="6938059" cy="7086600"/>
          </a:xfrm>
          <a:custGeom>
            <a:avLst/>
            <a:gdLst/>
            <a:ahLst/>
            <a:cxnLst/>
            <a:rect r="r" b="b" t="t" l="l"/>
            <a:pathLst>
              <a:path h="7086600" w="6938059">
                <a:moveTo>
                  <a:pt x="0" y="0"/>
                </a:moveTo>
                <a:lnTo>
                  <a:pt x="6938060" y="0"/>
                </a:lnTo>
                <a:lnTo>
                  <a:pt x="6938060" y="7086600"/>
                </a:lnTo>
                <a:lnTo>
                  <a:pt x="0" y="708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27" r="-11195" b="-4437"/>
            </a:stretch>
          </a:blipFill>
        </p:spPr>
      </p:sp>
      <p:grpSp>
        <p:nvGrpSpPr>
          <p:cNvPr name="Group 4" id="4"/>
          <p:cNvGrpSpPr/>
          <p:nvPr/>
        </p:nvGrpSpPr>
        <p:grpSpPr>
          <a:xfrm rot="2981057">
            <a:off x="8638585" y="5433777"/>
            <a:ext cx="7737700" cy="1222075"/>
            <a:chOff x="0" y="0"/>
            <a:chExt cx="2080259" cy="3285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0259" cy="328551"/>
            </a:xfrm>
            <a:custGeom>
              <a:avLst/>
              <a:gdLst/>
              <a:ahLst/>
              <a:cxnLst/>
              <a:rect r="r" b="b" t="t" l="l"/>
              <a:pathLst>
                <a:path h="328551" w="2080259">
                  <a:moveTo>
                    <a:pt x="1877059" y="0"/>
                  </a:moveTo>
                  <a:cubicBezTo>
                    <a:pt x="1989284" y="0"/>
                    <a:pt x="2080259" y="73549"/>
                    <a:pt x="2080259" y="164276"/>
                  </a:cubicBezTo>
                  <a:cubicBezTo>
                    <a:pt x="2080259" y="255003"/>
                    <a:pt x="1989284" y="328551"/>
                    <a:pt x="1877059" y="328551"/>
                  </a:cubicBezTo>
                  <a:lnTo>
                    <a:pt x="203200" y="328551"/>
                  </a:lnTo>
                  <a:cubicBezTo>
                    <a:pt x="90976" y="328551"/>
                    <a:pt x="0" y="255003"/>
                    <a:pt x="0" y="164276"/>
                  </a:cubicBezTo>
                  <a:cubicBezTo>
                    <a:pt x="0" y="73549"/>
                    <a:pt x="90976" y="0"/>
                    <a:pt x="203200" y="0"/>
                  </a:cubicBezTo>
                  <a:lnTo>
                    <a:pt x="1877059" y="0"/>
                  </a:lnTo>
                  <a:close/>
                </a:path>
              </a:pathLst>
            </a:custGeom>
            <a:solidFill>
              <a:srgbClr val="D9D9D9">
                <a:alpha val="42745"/>
              </a:srgbClr>
            </a:solidFill>
            <a:ln w="238125" cap="rnd">
              <a:solidFill>
                <a:srgbClr val="000000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080259" cy="35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6791" y="3233495"/>
            <a:ext cx="827775" cy="787421"/>
          </a:xfrm>
          <a:custGeom>
            <a:avLst/>
            <a:gdLst/>
            <a:ahLst/>
            <a:cxnLst/>
            <a:rect r="r" b="b" t="t" l="l"/>
            <a:pathLst>
              <a:path h="787421" w="827775">
                <a:moveTo>
                  <a:pt x="0" y="0"/>
                </a:moveTo>
                <a:lnTo>
                  <a:pt x="827775" y="0"/>
                </a:lnTo>
                <a:lnTo>
                  <a:pt x="827775" y="787422"/>
                </a:lnTo>
                <a:lnTo>
                  <a:pt x="0" y="787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831614">
            <a:off x="1266791" y="4023696"/>
            <a:ext cx="703870" cy="815007"/>
          </a:xfrm>
          <a:custGeom>
            <a:avLst/>
            <a:gdLst/>
            <a:ahLst/>
            <a:cxnLst/>
            <a:rect r="r" b="b" t="t" l="l"/>
            <a:pathLst>
              <a:path h="815007" w="703870">
                <a:moveTo>
                  <a:pt x="0" y="0"/>
                </a:moveTo>
                <a:lnTo>
                  <a:pt x="703870" y="0"/>
                </a:lnTo>
                <a:lnTo>
                  <a:pt x="703870" y="815007"/>
                </a:lnTo>
                <a:lnTo>
                  <a:pt x="0" y="81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6791" y="4838703"/>
            <a:ext cx="827775" cy="808210"/>
          </a:xfrm>
          <a:custGeom>
            <a:avLst/>
            <a:gdLst/>
            <a:ahLst/>
            <a:cxnLst/>
            <a:rect r="r" b="b" t="t" l="l"/>
            <a:pathLst>
              <a:path h="808210" w="827775">
                <a:moveTo>
                  <a:pt x="0" y="0"/>
                </a:moveTo>
                <a:lnTo>
                  <a:pt x="827775" y="0"/>
                </a:lnTo>
                <a:lnTo>
                  <a:pt x="827775" y="808210"/>
                </a:lnTo>
                <a:lnTo>
                  <a:pt x="0" y="808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6791" y="5517758"/>
            <a:ext cx="827775" cy="865647"/>
          </a:xfrm>
          <a:custGeom>
            <a:avLst/>
            <a:gdLst/>
            <a:ahLst/>
            <a:cxnLst/>
            <a:rect r="r" b="b" t="t" l="l"/>
            <a:pathLst>
              <a:path h="865647" w="827775">
                <a:moveTo>
                  <a:pt x="0" y="0"/>
                </a:moveTo>
                <a:lnTo>
                  <a:pt x="827775" y="0"/>
                </a:lnTo>
                <a:lnTo>
                  <a:pt x="827775" y="865647"/>
                </a:lnTo>
                <a:lnTo>
                  <a:pt x="0" y="8656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7900" y="6383405"/>
            <a:ext cx="901653" cy="672141"/>
          </a:xfrm>
          <a:custGeom>
            <a:avLst/>
            <a:gdLst/>
            <a:ahLst/>
            <a:cxnLst/>
            <a:rect r="r" b="b" t="t" l="l"/>
            <a:pathLst>
              <a:path h="672141" w="901653">
                <a:moveTo>
                  <a:pt x="0" y="0"/>
                </a:moveTo>
                <a:lnTo>
                  <a:pt x="901653" y="0"/>
                </a:lnTo>
                <a:lnTo>
                  <a:pt x="901653" y="672142"/>
                </a:lnTo>
                <a:lnTo>
                  <a:pt x="0" y="672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7900" y="7055547"/>
            <a:ext cx="901607" cy="874638"/>
          </a:xfrm>
          <a:custGeom>
            <a:avLst/>
            <a:gdLst/>
            <a:ahLst/>
            <a:cxnLst/>
            <a:rect r="r" b="b" t="t" l="l"/>
            <a:pathLst>
              <a:path h="874638" w="901607">
                <a:moveTo>
                  <a:pt x="0" y="0"/>
                </a:moveTo>
                <a:lnTo>
                  <a:pt x="901607" y="0"/>
                </a:lnTo>
                <a:lnTo>
                  <a:pt x="901607" y="874638"/>
                </a:lnTo>
                <a:lnTo>
                  <a:pt x="0" y="874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3828" r="0" b="-1382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7852" y="8033325"/>
            <a:ext cx="901653" cy="546627"/>
          </a:xfrm>
          <a:custGeom>
            <a:avLst/>
            <a:gdLst/>
            <a:ahLst/>
            <a:cxnLst/>
            <a:rect r="r" b="b" t="t" l="l"/>
            <a:pathLst>
              <a:path h="546627" w="901653">
                <a:moveTo>
                  <a:pt x="0" y="0"/>
                </a:moveTo>
                <a:lnTo>
                  <a:pt x="901653" y="0"/>
                </a:lnTo>
                <a:lnTo>
                  <a:pt x="901653" y="546627"/>
                </a:lnTo>
                <a:lnTo>
                  <a:pt x="0" y="546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87556" y="3148308"/>
            <a:ext cx="827775" cy="787421"/>
          </a:xfrm>
          <a:custGeom>
            <a:avLst/>
            <a:gdLst/>
            <a:ahLst/>
            <a:cxnLst/>
            <a:rect r="r" b="b" t="t" l="l"/>
            <a:pathLst>
              <a:path h="787421" w="827775">
                <a:moveTo>
                  <a:pt x="0" y="0"/>
                </a:moveTo>
                <a:lnTo>
                  <a:pt x="827776" y="0"/>
                </a:lnTo>
                <a:lnTo>
                  <a:pt x="827776" y="787421"/>
                </a:lnTo>
                <a:lnTo>
                  <a:pt x="0" y="78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080615">
            <a:off x="9185248" y="3920229"/>
            <a:ext cx="706270" cy="817787"/>
          </a:xfrm>
          <a:custGeom>
            <a:avLst/>
            <a:gdLst/>
            <a:ahLst/>
            <a:cxnLst/>
            <a:rect r="r" b="b" t="t" l="l"/>
            <a:pathLst>
              <a:path h="817787" w="706270">
                <a:moveTo>
                  <a:pt x="0" y="0"/>
                </a:moveTo>
                <a:lnTo>
                  <a:pt x="706270" y="0"/>
                </a:lnTo>
                <a:lnTo>
                  <a:pt x="706270" y="817787"/>
                </a:lnTo>
                <a:lnTo>
                  <a:pt x="0" y="817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437285">
            <a:off x="9240037" y="4684746"/>
            <a:ext cx="827775" cy="808210"/>
          </a:xfrm>
          <a:custGeom>
            <a:avLst/>
            <a:gdLst/>
            <a:ahLst/>
            <a:cxnLst/>
            <a:rect r="r" b="b" t="t" l="l"/>
            <a:pathLst>
              <a:path h="808210" w="827775">
                <a:moveTo>
                  <a:pt x="0" y="0"/>
                </a:moveTo>
                <a:lnTo>
                  <a:pt x="827776" y="0"/>
                </a:lnTo>
                <a:lnTo>
                  <a:pt x="827776" y="808210"/>
                </a:lnTo>
                <a:lnTo>
                  <a:pt x="0" y="808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5506598"/>
            <a:ext cx="827775" cy="865647"/>
          </a:xfrm>
          <a:custGeom>
            <a:avLst/>
            <a:gdLst/>
            <a:ahLst/>
            <a:cxnLst/>
            <a:rect r="r" b="b" t="t" l="l"/>
            <a:pathLst>
              <a:path h="865647" w="827775">
                <a:moveTo>
                  <a:pt x="0" y="0"/>
                </a:moveTo>
                <a:lnTo>
                  <a:pt x="827775" y="0"/>
                </a:lnTo>
                <a:lnTo>
                  <a:pt x="827775" y="865647"/>
                </a:lnTo>
                <a:lnTo>
                  <a:pt x="0" y="8656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49767" y="6486545"/>
            <a:ext cx="901653" cy="672141"/>
          </a:xfrm>
          <a:custGeom>
            <a:avLst/>
            <a:gdLst/>
            <a:ahLst/>
            <a:cxnLst/>
            <a:rect r="r" b="b" t="t" l="l"/>
            <a:pathLst>
              <a:path h="672141" w="901653">
                <a:moveTo>
                  <a:pt x="0" y="0"/>
                </a:moveTo>
                <a:lnTo>
                  <a:pt x="901654" y="0"/>
                </a:lnTo>
                <a:lnTo>
                  <a:pt x="901654" y="672142"/>
                </a:lnTo>
                <a:lnTo>
                  <a:pt x="0" y="672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049767" y="7158687"/>
            <a:ext cx="898039" cy="874638"/>
          </a:xfrm>
          <a:custGeom>
            <a:avLst/>
            <a:gdLst/>
            <a:ahLst/>
            <a:cxnLst/>
            <a:rect r="r" b="b" t="t" l="l"/>
            <a:pathLst>
              <a:path h="874638" w="898039">
                <a:moveTo>
                  <a:pt x="0" y="0"/>
                </a:moveTo>
                <a:lnTo>
                  <a:pt x="898040" y="0"/>
                </a:lnTo>
                <a:lnTo>
                  <a:pt x="898040" y="874638"/>
                </a:lnTo>
                <a:lnTo>
                  <a:pt x="0" y="874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3576" r="0" b="-13576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087556" y="8206085"/>
            <a:ext cx="901653" cy="546627"/>
          </a:xfrm>
          <a:custGeom>
            <a:avLst/>
            <a:gdLst/>
            <a:ahLst/>
            <a:cxnLst/>
            <a:rect r="r" b="b" t="t" l="l"/>
            <a:pathLst>
              <a:path h="546627" w="901653">
                <a:moveTo>
                  <a:pt x="0" y="0"/>
                </a:moveTo>
                <a:lnTo>
                  <a:pt x="901654" y="0"/>
                </a:lnTo>
                <a:lnTo>
                  <a:pt x="901654" y="546627"/>
                </a:lnTo>
                <a:lnTo>
                  <a:pt x="0" y="546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47807" y="8864589"/>
            <a:ext cx="827775" cy="787421"/>
          </a:xfrm>
          <a:custGeom>
            <a:avLst/>
            <a:gdLst/>
            <a:ahLst/>
            <a:cxnLst/>
            <a:rect r="r" b="b" t="t" l="l"/>
            <a:pathLst>
              <a:path h="787421" w="827775">
                <a:moveTo>
                  <a:pt x="0" y="0"/>
                </a:moveTo>
                <a:lnTo>
                  <a:pt x="827775" y="0"/>
                </a:lnTo>
                <a:lnTo>
                  <a:pt x="827775" y="787422"/>
                </a:lnTo>
                <a:lnTo>
                  <a:pt x="0" y="787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690989" y="8966042"/>
            <a:ext cx="706270" cy="817787"/>
          </a:xfrm>
          <a:custGeom>
            <a:avLst/>
            <a:gdLst/>
            <a:ahLst/>
            <a:cxnLst/>
            <a:rect r="r" b="b" t="t" l="l"/>
            <a:pathLst>
              <a:path h="817787" w="706270">
                <a:moveTo>
                  <a:pt x="0" y="0"/>
                </a:moveTo>
                <a:lnTo>
                  <a:pt x="706271" y="0"/>
                </a:lnTo>
                <a:lnTo>
                  <a:pt x="706271" y="817786"/>
                </a:lnTo>
                <a:lnTo>
                  <a:pt x="0" y="817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307216" y="8921151"/>
            <a:ext cx="827775" cy="808210"/>
          </a:xfrm>
          <a:custGeom>
            <a:avLst/>
            <a:gdLst/>
            <a:ahLst/>
            <a:cxnLst/>
            <a:rect r="r" b="b" t="t" l="l"/>
            <a:pathLst>
              <a:path h="808210" w="827775">
                <a:moveTo>
                  <a:pt x="0" y="0"/>
                </a:moveTo>
                <a:lnTo>
                  <a:pt x="827775" y="0"/>
                </a:lnTo>
                <a:lnTo>
                  <a:pt x="827775" y="808210"/>
                </a:lnTo>
                <a:lnTo>
                  <a:pt x="0" y="808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016385" y="8918181"/>
            <a:ext cx="827775" cy="865647"/>
          </a:xfrm>
          <a:custGeom>
            <a:avLst/>
            <a:gdLst/>
            <a:ahLst/>
            <a:cxnLst/>
            <a:rect r="r" b="b" t="t" l="l"/>
            <a:pathLst>
              <a:path h="865647" w="827775">
                <a:moveTo>
                  <a:pt x="0" y="0"/>
                </a:moveTo>
                <a:lnTo>
                  <a:pt x="827775" y="0"/>
                </a:lnTo>
                <a:lnTo>
                  <a:pt x="827775" y="865647"/>
                </a:lnTo>
                <a:lnTo>
                  <a:pt x="0" y="8656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580682" y="8922229"/>
            <a:ext cx="901653" cy="672141"/>
          </a:xfrm>
          <a:custGeom>
            <a:avLst/>
            <a:gdLst/>
            <a:ahLst/>
            <a:cxnLst/>
            <a:rect r="r" b="b" t="t" l="l"/>
            <a:pathLst>
              <a:path h="672141" w="901653">
                <a:moveTo>
                  <a:pt x="0" y="0"/>
                </a:moveTo>
                <a:lnTo>
                  <a:pt x="901653" y="0"/>
                </a:lnTo>
                <a:lnTo>
                  <a:pt x="901653" y="672142"/>
                </a:lnTo>
                <a:lnTo>
                  <a:pt x="0" y="672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441921" y="8952799"/>
            <a:ext cx="706270" cy="874638"/>
          </a:xfrm>
          <a:custGeom>
            <a:avLst/>
            <a:gdLst/>
            <a:ahLst/>
            <a:cxnLst/>
            <a:rect r="r" b="b" t="t" l="l"/>
            <a:pathLst>
              <a:path h="874638" w="706270">
                <a:moveTo>
                  <a:pt x="0" y="0"/>
                </a:moveTo>
                <a:lnTo>
                  <a:pt x="706271" y="0"/>
                </a:lnTo>
                <a:lnTo>
                  <a:pt x="706271" y="874638"/>
                </a:lnTo>
                <a:lnTo>
                  <a:pt x="0" y="874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015735" y="8995409"/>
            <a:ext cx="901653" cy="546627"/>
          </a:xfrm>
          <a:custGeom>
            <a:avLst/>
            <a:gdLst/>
            <a:ahLst/>
            <a:cxnLst/>
            <a:rect r="r" b="b" t="t" l="l"/>
            <a:pathLst>
              <a:path h="546627" w="901653">
                <a:moveTo>
                  <a:pt x="0" y="0"/>
                </a:moveTo>
                <a:lnTo>
                  <a:pt x="901653" y="0"/>
                </a:lnTo>
                <a:lnTo>
                  <a:pt x="901653" y="546627"/>
                </a:lnTo>
                <a:lnTo>
                  <a:pt x="0" y="546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1028700"/>
            <a:ext cx="1181546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7500" i="true" spc="-367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곡물, 신선식품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17765" y="9162571"/>
            <a:ext cx="5174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CPI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98347" y="9024247"/>
            <a:ext cx="152376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경제성장률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66017" y="9013825"/>
            <a:ext cx="166447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CSI 증감률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7695" y="2458123"/>
            <a:ext cx="19238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소비량 변화율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16370" y="2506958"/>
            <a:ext cx="19238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소비량 변화율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42654" y="981075"/>
            <a:ext cx="10603012" cy="107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8"/>
              </a:lnSpc>
            </a:pPr>
            <a:r>
              <a:rPr lang="en-US" sz="2091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CSI : 소매판매액 지수</a:t>
            </a:r>
          </a:p>
          <a:p>
            <a:pPr algn="l">
              <a:lnSpc>
                <a:spcPts val="2788"/>
              </a:lnSpc>
            </a:pPr>
            <a:r>
              <a:rPr lang="en-US" sz="1991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특정 시점을 기준으로 한 소매업의 매출 변화를 나타내는 지표</a:t>
            </a:r>
          </a:p>
          <a:p>
            <a:pPr algn="l">
              <a:lnSpc>
                <a:spcPts val="2788"/>
              </a:lnSpc>
              <a:spcBef>
                <a:spcPct val="0"/>
              </a:spcBef>
            </a:pPr>
            <a:r>
              <a:rPr lang="en-US" b="true" sz="1991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경제활동과 소비 동향을 분석하는 데 사용되며, 소비 심리와 경기 변동을 파악하는 데 중요한 역할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61694" y="161925"/>
            <a:ext cx="848564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6"/>
              </a:lnSpc>
            </a:pPr>
            <a:r>
              <a:rPr lang="en-US" b="true" sz="4955" i="true" spc="-24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경제성장률, CSI, CPI 상관관계</a:t>
            </a:r>
          </a:p>
        </p:txBody>
      </p:sp>
      <p:sp>
        <p:nvSpPr>
          <p:cNvPr name="AutoShape 36" id="36"/>
          <p:cNvSpPr/>
          <p:nvPr/>
        </p:nvSpPr>
        <p:spPr>
          <a:xfrm flipH="true" flipV="true">
            <a:off x="1093135" y="661987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7689" y="300158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5681" y="300158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2981057">
            <a:off x="9510898" y="5221467"/>
            <a:ext cx="5950765" cy="2147094"/>
            <a:chOff x="0" y="0"/>
            <a:chExt cx="1599847" cy="5772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9847" cy="577240"/>
            </a:xfrm>
            <a:custGeom>
              <a:avLst/>
              <a:gdLst/>
              <a:ahLst/>
              <a:cxnLst/>
              <a:rect r="r" b="b" t="t" l="l"/>
              <a:pathLst>
                <a:path h="577240" w="1599847">
                  <a:moveTo>
                    <a:pt x="1396647" y="0"/>
                  </a:moveTo>
                  <a:cubicBezTo>
                    <a:pt x="1508871" y="0"/>
                    <a:pt x="1599847" y="129220"/>
                    <a:pt x="1599847" y="288620"/>
                  </a:cubicBezTo>
                  <a:cubicBezTo>
                    <a:pt x="1599847" y="448021"/>
                    <a:pt x="1508871" y="577240"/>
                    <a:pt x="1396647" y="577240"/>
                  </a:cubicBezTo>
                  <a:lnTo>
                    <a:pt x="203200" y="577240"/>
                  </a:lnTo>
                  <a:cubicBezTo>
                    <a:pt x="90976" y="577240"/>
                    <a:pt x="0" y="448021"/>
                    <a:pt x="0" y="288620"/>
                  </a:cubicBezTo>
                  <a:cubicBezTo>
                    <a:pt x="0" y="129220"/>
                    <a:pt x="90976" y="0"/>
                    <a:pt x="203200" y="0"/>
                  </a:cubicBezTo>
                  <a:lnTo>
                    <a:pt x="1396647" y="0"/>
                  </a:lnTo>
                  <a:close/>
                </a:path>
              </a:pathLst>
            </a:custGeom>
            <a:solidFill>
              <a:srgbClr val="D9D9D9">
                <a:alpha val="42745"/>
              </a:srgbClr>
            </a:solidFill>
            <a:ln w="238125" cap="rnd">
              <a:solidFill>
                <a:srgbClr val="000000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599847" cy="60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95030" y="3645837"/>
            <a:ext cx="822659" cy="1709421"/>
          </a:xfrm>
          <a:custGeom>
            <a:avLst/>
            <a:gdLst/>
            <a:ahLst/>
            <a:cxnLst/>
            <a:rect r="r" b="b" t="t" l="l"/>
            <a:pathLst>
              <a:path h="1709421" w="822659">
                <a:moveTo>
                  <a:pt x="0" y="0"/>
                </a:moveTo>
                <a:lnTo>
                  <a:pt x="822659" y="0"/>
                </a:lnTo>
                <a:lnTo>
                  <a:pt x="822659" y="1709421"/>
                </a:lnTo>
                <a:lnTo>
                  <a:pt x="0" y="1709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1755" y="5561368"/>
            <a:ext cx="1091989" cy="1237381"/>
          </a:xfrm>
          <a:custGeom>
            <a:avLst/>
            <a:gdLst/>
            <a:ahLst/>
            <a:cxnLst/>
            <a:rect r="r" b="b" t="t" l="l"/>
            <a:pathLst>
              <a:path h="1237381" w="1091989">
                <a:moveTo>
                  <a:pt x="0" y="0"/>
                </a:moveTo>
                <a:lnTo>
                  <a:pt x="1091989" y="0"/>
                </a:lnTo>
                <a:lnTo>
                  <a:pt x="1091989" y="1237381"/>
                </a:lnTo>
                <a:lnTo>
                  <a:pt x="0" y="1237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7811" y="7353819"/>
            <a:ext cx="1019878" cy="1157308"/>
          </a:xfrm>
          <a:custGeom>
            <a:avLst/>
            <a:gdLst/>
            <a:ahLst/>
            <a:cxnLst/>
            <a:rect r="r" b="b" t="t" l="l"/>
            <a:pathLst>
              <a:path h="1157308" w="1019878">
                <a:moveTo>
                  <a:pt x="0" y="0"/>
                </a:moveTo>
                <a:lnTo>
                  <a:pt x="1019878" y="0"/>
                </a:lnTo>
                <a:lnTo>
                  <a:pt x="1019878" y="1157308"/>
                </a:lnTo>
                <a:lnTo>
                  <a:pt x="0" y="1157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1181546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7500" i="true" spc="-367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라면, 음료, 식용유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806967" y="3862369"/>
            <a:ext cx="822659" cy="1709421"/>
          </a:xfrm>
          <a:custGeom>
            <a:avLst/>
            <a:gdLst/>
            <a:ahLst/>
            <a:cxnLst/>
            <a:rect r="r" b="b" t="t" l="l"/>
            <a:pathLst>
              <a:path h="1709421" w="822659">
                <a:moveTo>
                  <a:pt x="0" y="0"/>
                </a:moveTo>
                <a:lnTo>
                  <a:pt x="822659" y="0"/>
                </a:lnTo>
                <a:lnTo>
                  <a:pt x="822659" y="1709421"/>
                </a:lnTo>
                <a:lnTo>
                  <a:pt x="0" y="1709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573693" y="5777900"/>
            <a:ext cx="1091989" cy="1237381"/>
          </a:xfrm>
          <a:custGeom>
            <a:avLst/>
            <a:gdLst/>
            <a:ahLst/>
            <a:cxnLst/>
            <a:rect r="r" b="b" t="t" l="l"/>
            <a:pathLst>
              <a:path h="1237381" w="1091989">
                <a:moveTo>
                  <a:pt x="0" y="0"/>
                </a:moveTo>
                <a:lnTo>
                  <a:pt x="1091988" y="0"/>
                </a:lnTo>
                <a:lnTo>
                  <a:pt x="1091988" y="1237381"/>
                </a:lnTo>
                <a:lnTo>
                  <a:pt x="0" y="1237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09748" y="7570351"/>
            <a:ext cx="1019878" cy="1157308"/>
          </a:xfrm>
          <a:custGeom>
            <a:avLst/>
            <a:gdLst/>
            <a:ahLst/>
            <a:cxnLst/>
            <a:rect r="r" b="b" t="t" l="l"/>
            <a:pathLst>
              <a:path h="1157308" w="1019878">
                <a:moveTo>
                  <a:pt x="0" y="0"/>
                </a:moveTo>
                <a:lnTo>
                  <a:pt x="1019878" y="0"/>
                </a:lnTo>
                <a:lnTo>
                  <a:pt x="1019878" y="1157308"/>
                </a:lnTo>
                <a:lnTo>
                  <a:pt x="0" y="1157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27557" y="8926738"/>
            <a:ext cx="5174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CPI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89387" y="8926738"/>
            <a:ext cx="152376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경제성장률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37180" y="8926738"/>
            <a:ext cx="166447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CSI 증감률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8397" y="3004487"/>
            <a:ext cx="16190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매출 변화율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23349" y="3087253"/>
            <a:ext cx="16190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매출 변화율</a:t>
            </a:r>
          </a:p>
        </p:txBody>
      </p:sp>
      <p:sp>
        <p:nvSpPr>
          <p:cNvPr name="AutoShape 19" id="19"/>
          <p:cNvSpPr/>
          <p:nvPr/>
        </p:nvSpPr>
        <p:spPr>
          <a:xfrm flipH="true" flipV="true">
            <a:off x="1028700" y="776287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361694" y="161925"/>
            <a:ext cx="848564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6"/>
              </a:lnSpc>
            </a:pPr>
            <a:r>
              <a:rPr lang="en-US" b="true" sz="4955" i="true" spc="-24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경제성장률, CSI, CPI 상관관계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61463"/>
            <a:ext cx="11815460" cy="6896837"/>
          </a:xfrm>
          <a:custGeom>
            <a:avLst/>
            <a:gdLst/>
            <a:ahLst/>
            <a:cxnLst/>
            <a:rect r="r" b="b" t="t" l="l"/>
            <a:pathLst>
              <a:path h="6896837" w="11815460">
                <a:moveTo>
                  <a:pt x="0" y="0"/>
                </a:moveTo>
                <a:lnTo>
                  <a:pt x="11815460" y="0"/>
                </a:lnTo>
                <a:lnTo>
                  <a:pt x="11815460" y="6896837"/>
                </a:lnTo>
                <a:lnTo>
                  <a:pt x="0" y="689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4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44160" y="2361463"/>
            <a:ext cx="4828413" cy="766968"/>
          </a:xfrm>
          <a:custGeom>
            <a:avLst/>
            <a:gdLst/>
            <a:ahLst/>
            <a:cxnLst/>
            <a:rect r="r" b="b" t="t" l="l"/>
            <a:pathLst>
              <a:path h="766968" w="4828413">
                <a:moveTo>
                  <a:pt x="0" y="0"/>
                </a:moveTo>
                <a:lnTo>
                  <a:pt x="4828414" y="0"/>
                </a:lnTo>
                <a:lnTo>
                  <a:pt x="4828414" y="766968"/>
                </a:lnTo>
                <a:lnTo>
                  <a:pt x="0" y="766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44160" y="3128431"/>
            <a:ext cx="4828413" cy="1253457"/>
          </a:xfrm>
          <a:custGeom>
            <a:avLst/>
            <a:gdLst/>
            <a:ahLst/>
            <a:cxnLst/>
            <a:rect r="r" b="b" t="t" l="l"/>
            <a:pathLst>
              <a:path h="1253457" w="4828413">
                <a:moveTo>
                  <a:pt x="0" y="0"/>
                </a:moveTo>
                <a:lnTo>
                  <a:pt x="4828414" y="0"/>
                </a:lnTo>
                <a:lnTo>
                  <a:pt x="4828414" y="1253457"/>
                </a:lnTo>
                <a:lnTo>
                  <a:pt x="0" y="1253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60" t="0" r="-3968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259752" y="3667125"/>
            <a:ext cx="2190750" cy="534352"/>
            <a:chOff x="0" y="0"/>
            <a:chExt cx="2921000" cy="7124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750" y="50800"/>
              <a:ext cx="2840990" cy="688340"/>
            </a:xfrm>
            <a:custGeom>
              <a:avLst/>
              <a:gdLst/>
              <a:ahLst/>
              <a:cxnLst/>
              <a:rect r="r" b="b" t="t" l="l"/>
              <a:pathLst>
                <a:path h="688340" w="2840990">
                  <a:moveTo>
                    <a:pt x="281940" y="0"/>
                  </a:moveTo>
                  <a:cubicBezTo>
                    <a:pt x="1029970" y="20320"/>
                    <a:pt x="2057400" y="1270"/>
                    <a:pt x="2387600" y="13970"/>
                  </a:cubicBezTo>
                  <a:cubicBezTo>
                    <a:pt x="2519680" y="19050"/>
                    <a:pt x="2609850" y="22860"/>
                    <a:pt x="2665730" y="34290"/>
                  </a:cubicBezTo>
                  <a:cubicBezTo>
                    <a:pt x="2689860" y="40640"/>
                    <a:pt x="2698750" y="43180"/>
                    <a:pt x="2716530" y="54610"/>
                  </a:cubicBezTo>
                  <a:cubicBezTo>
                    <a:pt x="2741930" y="69850"/>
                    <a:pt x="2778760" y="97790"/>
                    <a:pt x="2799080" y="127000"/>
                  </a:cubicBezTo>
                  <a:cubicBezTo>
                    <a:pt x="2818130" y="156210"/>
                    <a:pt x="2833370" y="194310"/>
                    <a:pt x="2837180" y="229870"/>
                  </a:cubicBezTo>
                  <a:cubicBezTo>
                    <a:pt x="2840990" y="265430"/>
                    <a:pt x="2835910" y="304800"/>
                    <a:pt x="2823210" y="337820"/>
                  </a:cubicBezTo>
                  <a:cubicBezTo>
                    <a:pt x="2810510" y="370840"/>
                    <a:pt x="2787650" y="405130"/>
                    <a:pt x="2760980" y="427990"/>
                  </a:cubicBezTo>
                  <a:cubicBezTo>
                    <a:pt x="2734310" y="450850"/>
                    <a:pt x="2707640" y="463550"/>
                    <a:pt x="2664460" y="478790"/>
                  </a:cubicBezTo>
                  <a:cubicBezTo>
                    <a:pt x="2590800" y="504190"/>
                    <a:pt x="2447290" y="523240"/>
                    <a:pt x="2348230" y="535940"/>
                  </a:cubicBezTo>
                  <a:cubicBezTo>
                    <a:pt x="2261870" y="546100"/>
                    <a:pt x="2192020" y="543560"/>
                    <a:pt x="2104390" y="553720"/>
                  </a:cubicBezTo>
                  <a:cubicBezTo>
                    <a:pt x="2001520" y="565150"/>
                    <a:pt x="1915160" y="593090"/>
                    <a:pt x="1772920" y="604520"/>
                  </a:cubicBezTo>
                  <a:cubicBezTo>
                    <a:pt x="1518920" y="624840"/>
                    <a:pt x="956310" y="627380"/>
                    <a:pt x="707390" y="610870"/>
                  </a:cubicBezTo>
                  <a:cubicBezTo>
                    <a:pt x="571500" y="601980"/>
                    <a:pt x="490220" y="586740"/>
                    <a:pt x="396240" y="566420"/>
                  </a:cubicBezTo>
                  <a:cubicBezTo>
                    <a:pt x="316230" y="549910"/>
                    <a:pt x="242570" y="528320"/>
                    <a:pt x="175260" y="504190"/>
                  </a:cubicBezTo>
                  <a:cubicBezTo>
                    <a:pt x="118110" y="485140"/>
                    <a:pt x="30480" y="481330"/>
                    <a:pt x="19050" y="439420"/>
                  </a:cubicBezTo>
                  <a:cubicBezTo>
                    <a:pt x="0" y="372110"/>
                    <a:pt x="304800" y="114300"/>
                    <a:pt x="292100" y="73660"/>
                  </a:cubicBezTo>
                  <a:cubicBezTo>
                    <a:pt x="287020" y="59690"/>
                    <a:pt x="245110" y="58420"/>
                    <a:pt x="245110" y="58420"/>
                  </a:cubicBezTo>
                  <a:cubicBezTo>
                    <a:pt x="245110" y="57150"/>
                    <a:pt x="397510" y="101600"/>
                    <a:pt x="474980" y="118110"/>
                  </a:cubicBezTo>
                  <a:cubicBezTo>
                    <a:pt x="552450" y="133350"/>
                    <a:pt x="607060" y="146050"/>
                    <a:pt x="709930" y="153670"/>
                  </a:cubicBezTo>
                  <a:cubicBezTo>
                    <a:pt x="899160" y="167640"/>
                    <a:pt x="1325880" y="156210"/>
                    <a:pt x="1527810" y="153670"/>
                  </a:cubicBezTo>
                  <a:cubicBezTo>
                    <a:pt x="1645920" y="151130"/>
                    <a:pt x="1715770" y="154940"/>
                    <a:pt x="1809750" y="146050"/>
                  </a:cubicBezTo>
                  <a:cubicBezTo>
                    <a:pt x="1905000" y="135890"/>
                    <a:pt x="2001520" y="107950"/>
                    <a:pt x="2092960" y="96520"/>
                  </a:cubicBezTo>
                  <a:cubicBezTo>
                    <a:pt x="2179320" y="85090"/>
                    <a:pt x="2261870" y="88900"/>
                    <a:pt x="2346960" y="78740"/>
                  </a:cubicBezTo>
                  <a:cubicBezTo>
                    <a:pt x="2434590" y="67310"/>
                    <a:pt x="2542540" y="25400"/>
                    <a:pt x="2611120" y="27940"/>
                  </a:cubicBezTo>
                  <a:cubicBezTo>
                    <a:pt x="2654300" y="29210"/>
                    <a:pt x="2689860" y="41910"/>
                    <a:pt x="2716530" y="54610"/>
                  </a:cubicBezTo>
                  <a:cubicBezTo>
                    <a:pt x="2736850" y="63500"/>
                    <a:pt x="2747010" y="71120"/>
                    <a:pt x="2762250" y="86360"/>
                  </a:cubicBezTo>
                  <a:cubicBezTo>
                    <a:pt x="2783840" y="106680"/>
                    <a:pt x="2811780" y="143510"/>
                    <a:pt x="2824480" y="176530"/>
                  </a:cubicBezTo>
                  <a:cubicBezTo>
                    <a:pt x="2837180" y="209550"/>
                    <a:pt x="2840990" y="250190"/>
                    <a:pt x="2837180" y="284480"/>
                  </a:cubicBezTo>
                  <a:cubicBezTo>
                    <a:pt x="2832100" y="320040"/>
                    <a:pt x="2813050" y="361950"/>
                    <a:pt x="2797810" y="387350"/>
                  </a:cubicBezTo>
                  <a:cubicBezTo>
                    <a:pt x="2786380" y="405130"/>
                    <a:pt x="2774950" y="416560"/>
                    <a:pt x="2760980" y="427990"/>
                  </a:cubicBezTo>
                  <a:cubicBezTo>
                    <a:pt x="2747010" y="440690"/>
                    <a:pt x="2735580" y="450850"/>
                    <a:pt x="2715260" y="459740"/>
                  </a:cubicBezTo>
                  <a:cubicBezTo>
                    <a:pt x="2688590" y="471170"/>
                    <a:pt x="2651760" y="481330"/>
                    <a:pt x="2609850" y="485140"/>
                  </a:cubicBezTo>
                  <a:cubicBezTo>
                    <a:pt x="2548890" y="490220"/>
                    <a:pt x="2499360" y="474980"/>
                    <a:pt x="2387600" y="471170"/>
                  </a:cubicBezTo>
                  <a:cubicBezTo>
                    <a:pt x="2040890" y="459740"/>
                    <a:pt x="464820" y="688340"/>
                    <a:pt x="252730" y="461010"/>
                  </a:cubicBezTo>
                  <a:cubicBezTo>
                    <a:pt x="153670" y="355600"/>
                    <a:pt x="281940" y="0"/>
                    <a:pt x="28194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5621952" y="3364230"/>
            <a:ext cx="1033462" cy="574357"/>
            <a:chOff x="0" y="0"/>
            <a:chExt cx="1377950" cy="765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4450" y="48260"/>
              <a:ext cx="1299210" cy="680720"/>
            </a:xfrm>
            <a:custGeom>
              <a:avLst/>
              <a:gdLst/>
              <a:ahLst/>
              <a:cxnLst/>
              <a:rect r="r" b="b" t="t" l="l"/>
              <a:pathLst>
                <a:path h="680720" w="1299210">
                  <a:moveTo>
                    <a:pt x="344170" y="71120"/>
                  </a:moveTo>
                  <a:cubicBezTo>
                    <a:pt x="1026160" y="118110"/>
                    <a:pt x="967740" y="312420"/>
                    <a:pt x="902970" y="378460"/>
                  </a:cubicBezTo>
                  <a:cubicBezTo>
                    <a:pt x="839470" y="444500"/>
                    <a:pt x="695960" y="444500"/>
                    <a:pt x="595630" y="459740"/>
                  </a:cubicBezTo>
                  <a:cubicBezTo>
                    <a:pt x="501650" y="472440"/>
                    <a:pt x="373380" y="458470"/>
                    <a:pt x="317500" y="467360"/>
                  </a:cubicBezTo>
                  <a:cubicBezTo>
                    <a:pt x="292100" y="469900"/>
                    <a:pt x="281940" y="478790"/>
                    <a:pt x="264160" y="481330"/>
                  </a:cubicBezTo>
                  <a:cubicBezTo>
                    <a:pt x="246380" y="483870"/>
                    <a:pt x="229870" y="486410"/>
                    <a:pt x="209550" y="482600"/>
                  </a:cubicBezTo>
                  <a:cubicBezTo>
                    <a:pt x="179070" y="478790"/>
                    <a:pt x="135890" y="466090"/>
                    <a:pt x="105410" y="447040"/>
                  </a:cubicBezTo>
                  <a:cubicBezTo>
                    <a:pt x="76200" y="427990"/>
                    <a:pt x="46990" y="392430"/>
                    <a:pt x="30480" y="367030"/>
                  </a:cubicBezTo>
                  <a:cubicBezTo>
                    <a:pt x="19050" y="349250"/>
                    <a:pt x="13970" y="336550"/>
                    <a:pt x="10160" y="316230"/>
                  </a:cubicBezTo>
                  <a:cubicBezTo>
                    <a:pt x="3810" y="287020"/>
                    <a:pt x="0" y="241300"/>
                    <a:pt x="6350" y="207010"/>
                  </a:cubicBezTo>
                  <a:cubicBezTo>
                    <a:pt x="13970" y="172720"/>
                    <a:pt x="31750" y="135890"/>
                    <a:pt x="54610" y="109220"/>
                  </a:cubicBezTo>
                  <a:cubicBezTo>
                    <a:pt x="77470" y="81280"/>
                    <a:pt x="104140" y="45720"/>
                    <a:pt x="143510" y="44450"/>
                  </a:cubicBezTo>
                  <a:cubicBezTo>
                    <a:pt x="214630" y="40640"/>
                    <a:pt x="411480" y="231140"/>
                    <a:pt x="457200" y="224790"/>
                  </a:cubicBezTo>
                  <a:cubicBezTo>
                    <a:pt x="472440" y="222250"/>
                    <a:pt x="477520" y="194310"/>
                    <a:pt x="485140" y="196850"/>
                  </a:cubicBezTo>
                  <a:cubicBezTo>
                    <a:pt x="510540" y="207010"/>
                    <a:pt x="557530" y="598170"/>
                    <a:pt x="509270" y="654050"/>
                  </a:cubicBezTo>
                  <a:cubicBezTo>
                    <a:pt x="486410" y="680720"/>
                    <a:pt x="440690" y="673100"/>
                    <a:pt x="398780" y="665480"/>
                  </a:cubicBezTo>
                  <a:cubicBezTo>
                    <a:pt x="334010" y="655320"/>
                    <a:pt x="231140" y="609600"/>
                    <a:pt x="167640" y="557530"/>
                  </a:cubicBezTo>
                  <a:cubicBezTo>
                    <a:pt x="105410" y="505460"/>
                    <a:pt x="5080" y="373380"/>
                    <a:pt x="20320" y="353060"/>
                  </a:cubicBezTo>
                  <a:cubicBezTo>
                    <a:pt x="38100" y="330200"/>
                    <a:pt x="320040" y="447040"/>
                    <a:pt x="317500" y="467360"/>
                  </a:cubicBezTo>
                  <a:cubicBezTo>
                    <a:pt x="316230" y="478790"/>
                    <a:pt x="243840" y="486410"/>
                    <a:pt x="209550" y="482600"/>
                  </a:cubicBezTo>
                  <a:cubicBezTo>
                    <a:pt x="173990" y="480060"/>
                    <a:pt x="132080" y="462280"/>
                    <a:pt x="105410" y="447040"/>
                  </a:cubicBezTo>
                  <a:cubicBezTo>
                    <a:pt x="87630" y="436880"/>
                    <a:pt x="77470" y="427990"/>
                    <a:pt x="63500" y="411480"/>
                  </a:cubicBezTo>
                  <a:cubicBezTo>
                    <a:pt x="44450" y="388620"/>
                    <a:pt x="19050" y="350520"/>
                    <a:pt x="10160" y="316230"/>
                  </a:cubicBezTo>
                  <a:cubicBezTo>
                    <a:pt x="0" y="281940"/>
                    <a:pt x="2540" y="236220"/>
                    <a:pt x="6350" y="207010"/>
                  </a:cubicBezTo>
                  <a:cubicBezTo>
                    <a:pt x="10160" y="185420"/>
                    <a:pt x="16510" y="171450"/>
                    <a:pt x="25400" y="154940"/>
                  </a:cubicBezTo>
                  <a:cubicBezTo>
                    <a:pt x="33020" y="138430"/>
                    <a:pt x="40640" y="124460"/>
                    <a:pt x="54610" y="109220"/>
                  </a:cubicBezTo>
                  <a:cubicBezTo>
                    <a:pt x="74930" y="87630"/>
                    <a:pt x="106680" y="59690"/>
                    <a:pt x="143510" y="44450"/>
                  </a:cubicBezTo>
                  <a:cubicBezTo>
                    <a:pt x="187960" y="25400"/>
                    <a:pt x="243840" y="21590"/>
                    <a:pt x="306070" y="15240"/>
                  </a:cubicBezTo>
                  <a:cubicBezTo>
                    <a:pt x="388620" y="6350"/>
                    <a:pt x="499110" y="2540"/>
                    <a:pt x="599440" y="2540"/>
                  </a:cubicBezTo>
                  <a:cubicBezTo>
                    <a:pt x="704850" y="1270"/>
                    <a:pt x="821690" y="0"/>
                    <a:pt x="922020" y="10160"/>
                  </a:cubicBezTo>
                  <a:cubicBezTo>
                    <a:pt x="1013460" y="19050"/>
                    <a:pt x="1117600" y="10160"/>
                    <a:pt x="1178560" y="57150"/>
                  </a:cubicBezTo>
                  <a:cubicBezTo>
                    <a:pt x="1238250" y="104140"/>
                    <a:pt x="1299210" y="219710"/>
                    <a:pt x="1282700" y="292100"/>
                  </a:cubicBezTo>
                  <a:cubicBezTo>
                    <a:pt x="1262380" y="375920"/>
                    <a:pt x="1126490" y="469900"/>
                    <a:pt x="1005840" y="514350"/>
                  </a:cubicBezTo>
                  <a:cubicBezTo>
                    <a:pt x="844550" y="574040"/>
                    <a:pt x="474980" y="627380"/>
                    <a:pt x="370840" y="532130"/>
                  </a:cubicBezTo>
                  <a:cubicBezTo>
                    <a:pt x="283210" y="452120"/>
                    <a:pt x="344170" y="71120"/>
                    <a:pt x="344170" y="7112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844160" y="4381888"/>
            <a:ext cx="4828413" cy="4876412"/>
            <a:chOff x="0" y="0"/>
            <a:chExt cx="1271681" cy="12843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1681" cy="1284322"/>
            </a:xfrm>
            <a:custGeom>
              <a:avLst/>
              <a:gdLst/>
              <a:ahLst/>
              <a:cxnLst/>
              <a:rect r="r" b="b" t="t" l="l"/>
              <a:pathLst>
                <a:path h="1284322" w="1271681">
                  <a:moveTo>
                    <a:pt x="0" y="0"/>
                  </a:moveTo>
                  <a:lnTo>
                    <a:pt x="1271681" y="0"/>
                  </a:lnTo>
                  <a:lnTo>
                    <a:pt x="1271681" y="1284322"/>
                  </a:lnTo>
                  <a:lnTo>
                    <a:pt x="0" y="1284322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1681" cy="1341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44160" y="4381888"/>
            <a:ext cx="4828413" cy="2656004"/>
          </a:xfrm>
          <a:custGeom>
            <a:avLst/>
            <a:gdLst/>
            <a:ahLst/>
            <a:cxnLst/>
            <a:rect r="r" b="b" t="t" l="l"/>
            <a:pathLst>
              <a:path h="2656004" w="4828413">
                <a:moveTo>
                  <a:pt x="0" y="0"/>
                </a:moveTo>
                <a:lnTo>
                  <a:pt x="4828414" y="0"/>
                </a:lnTo>
                <a:lnTo>
                  <a:pt x="4828414" y="2656004"/>
                </a:lnTo>
                <a:lnTo>
                  <a:pt x="0" y="2656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01" r="0" b="-90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680343" y="7078471"/>
            <a:ext cx="2209432" cy="22094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3B4F">
                <a:alpha val="5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028700"/>
            <a:ext cx="1181546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7500" i="true" spc="-367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쌀 , 밀가루 소비량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4160" y="7317927"/>
            <a:ext cx="4828413" cy="1673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6"/>
              </a:lnSpc>
            </a:pPr>
            <a:r>
              <a:rPr lang="en-US" sz="2369" spc="13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1. 쌀 소비량 꾸준히 감소</a:t>
            </a:r>
          </a:p>
          <a:p>
            <a:pPr algn="l">
              <a:lnSpc>
                <a:spcPts val="3316"/>
              </a:lnSpc>
            </a:pPr>
            <a:r>
              <a:rPr lang="en-US" sz="2369" spc="13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2. 밀가루 소비량은 증가하는 추세</a:t>
            </a:r>
          </a:p>
          <a:p>
            <a:pPr algn="l">
              <a:lnSpc>
                <a:spcPts val="3316"/>
              </a:lnSpc>
            </a:pPr>
            <a:r>
              <a:rPr lang="en-US" sz="2369" spc="13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3.  2008년 경제 위기 - 식량 위기 </a:t>
            </a:r>
          </a:p>
          <a:p>
            <a:pPr algn="l">
              <a:lnSpc>
                <a:spcPts val="3316"/>
              </a:lnSpc>
              <a:spcBef>
                <a:spcPct val="0"/>
              </a:spcBef>
            </a:pPr>
            <a:r>
              <a:rPr lang="en-US" sz="2369" spc="13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밀가루 소비 2008년에 감소</a:t>
            </a:r>
          </a:p>
        </p:txBody>
      </p:sp>
      <p:sp>
        <p:nvSpPr>
          <p:cNvPr name="AutoShape 18" id="18"/>
          <p:cNvSpPr/>
          <p:nvPr/>
        </p:nvSpPr>
        <p:spPr>
          <a:xfrm flipH="true" flipV="true">
            <a:off x="1028700" y="674559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61463"/>
            <a:ext cx="11815460" cy="6896837"/>
          </a:xfrm>
          <a:custGeom>
            <a:avLst/>
            <a:gdLst/>
            <a:ahLst/>
            <a:cxnLst/>
            <a:rect r="r" b="b" t="t" l="l"/>
            <a:pathLst>
              <a:path h="6896837" w="11815460">
                <a:moveTo>
                  <a:pt x="0" y="0"/>
                </a:moveTo>
                <a:lnTo>
                  <a:pt x="11815460" y="0"/>
                </a:lnTo>
                <a:lnTo>
                  <a:pt x="11815460" y="6896837"/>
                </a:lnTo>
                <a:lnTo>
                  <a:pt x="0" y="689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4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12158" y="7048868"/>
            <a:ext cx="2209432" cy="220943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3B4F">
                <a:alpha val="5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844160" y="4536032"/>
            <a:ext cx="4828413" cy="4722268"/>
            <a:chOff x="0" y="0"/>
            <a:chExt cx="1271681" cy="1243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1681" cy="1243725"/>
            </a:xfrm>
            <a:custGeom>
              <a:avLst/>
              <a:gdLst/>
              <a:ahLst/>
              <a:cxnLst/>
              <a:rect r="r" b="b" t="t" l="l"/>
              <a:pathLst>
                <a:path h="1243725" w="1271681">
                  <a:moveTo>
                    <a:pt x="0" y="0"/>
                  </a:moveTo>
                  <a:lnTo>
                    <a:pt x="1271681" y="0"/>
                  </a:lnTo>
                  <a:lnTo>
                    <a:pt x="1271681" y="1243725"/>
                  </a:lnTo>
                  <a:lnTo>
                    <a:pt x="0" y="1243725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1681" cy="130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844160" y="2361463"/>
            <a:ext cx="5172186" cy="2174568"/>
          </a:xfrm>
          <a:custGeom>
            <a:avLst/>
            <a:gdLst/>
            <a:ahLst/>
            <a:cxnLst/>
            <a:rect r="r" b="b" t="t" l="l"/>
            <a:pathLst>
              <a:path h="2174568" w="5172186">
                <a:moveTo>
                  <a:pt x="0" y="0"/>
                </a:moveTo>
                <a:lnTo>
                  <a:pt x="5172186" y="0"/>
                </a:lnTo>
                <a:lnTo>
                  <a:pt x="5172186" y="2174569"/>
                </a:lnTo>
                <a:lnTo>
                  <a:pt x="0" y="2174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874" t="-527" r="0" b="-52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18985" y="7301086"/>
            <a:ext cx="1074148" cy="1704997"/>
          </a:xfrm>
          <a:custGeom>
            <a:avLst/>
            <a:gdLst/>
            <a:ahLst/>
            <a:cxnLst/>
            <a:rect r="r" b="b" t="t" l="l"/>
            <a:pathLst>
              <a:path h="1704997" w="1074148">
                <a:moveTo>
                  <a:pt x="0" y="0"/>
                </a:moveTo>
                <a:lnTo>
                  <a:pt x="1074148" y="0"/>
                </a:lnTo>
                <a:lnTo>
                  <a:pt x="1074148" y="1704997"/>
                </a:lnTo>
                <a:lnTo>
                  <a:pt x="0" y="170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66492" y="7200900"/>
            <a:ext cx="1892808" cy="2057400"/>
          </a:xfrm>
          <a:custGeom>
            <a:avLst/>
            <a:gdLst/>
            <a:ahLst/>
            <a:cxnLst/>
            <a:rect r="r" b="b" t="t" l="l"/>
            <a:pathLst>
              <a:path h="2057400" w="1892808">
                <a:moveTo>
                  <a:pt x="0" y="0"/>
                </a:moveTo>
                <a:lnTo>
                  <a:pt x="1892808" y="0"/>
                </a:lnTo>
                <a:lnTo>
                  <a:pt x="189280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28700"/>
            <a:ext cx="1181546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60"/>
              </a:lnSpc>
            </a:pPr>
            <a:r>
              <a:rPr lang="en-US" b="true" sz="7300" i="true" spc="-357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유제품 소비량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52285" y="4632670"/>
            <a:ext cx="4828413" cy="266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6"/>
              </a:lnSpc>
            </a:pPr>
            <a:r>
              <a:rPr lang="en-US" b="true" sz="2569" spc="151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2007~2008년</a:t>
            </a:r>
          </a:p>
          <a:p>
            <a:pPr algn="ctr">
              <a:lnSpc>
                <a:spcPts val="3596"/>
              </a:lnSpc>
            </a:pPr>
            <a:r>
              <a:rPr lang="en-US" b="true" sz="2569" spc="151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국제 유제품 가격 폭락</a:t>
            </a:r>
          </a:p>
          <a:p>
            <a:pPr algn="ctr">
              <a:lnSpc>
                <a:spcPts val="3596"/>
              </a:lnSpc>
            </a:pPr>
            <a:r>
              <a:rPr lang="en-US" b="true" sz="2569" spc="151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유제품 소비량 감소</a:t>
            </a:r>
          </a:p>
          <a:p>
            <a:pPr algn="ctr">
              <a:lnSpc>
                <a:spcPts val="3596"/>
              </a:lnSpc>
            </a:pPr>
          </a:p>
          <a:p>
            <a:pPr algn="ctr">
              <a:lnSpc>
                <a:spcPts val="3596"/>
              </a:lnSpc>
            </a:pPr>
            <a:r>
              <a:rPr lang="en-US" b="true" sz="2569" spc="151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하락 이후 상승 그래프</a:t>
            </a:r>
          </a:p>
          <a:p>
            <a:pPr algn="ctr">
              <a:lnSpc>
                <a:spcPts val="3596"/>
              </a:lnSpc>
              <a:spcBef>
                <a:spcPct val="0"/>
              </a:spcBef>
            </a:pPr>
            <a:r>
              <a:rPr lang="en-US" b="true" sz="2569" spc="151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소비자 기호 변화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4533563" y="8134534"/>
            <a:ext cx="8329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028700" y="662504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567" y="2265933"/>
            <a:ext cx="12149205" cy="7737896"/>
          </a:xfrm>
          <a:custGeom>
            <a:avLst/>
            <a:gdLst/>
            <a:ahLst/>
            <a:cxnLst/>
            <a:rect r="r" b="b" t="t" l="l"/>
            <a:pathLst>
              <a:path h="7737896" w="12149205">
                <a:moveTo>
                  <a:pt x="0" y="0"/>
                </a:moveTo>
                <a:lnTo>
                  <a:pt x="12149205" y="0"/>
                </a:lnTo>
                <a:lnTo>
                  <a:pt x="12149205" y="7737895"/>
                </a:lnTo>
                <a:lnTo>
                  <a:pt x="0" y="773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9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181546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7500" i="true" spc="-367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신선식품 소비량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396772" y="2265933"/>
            <a:ext cx="4657952" cy="1893887"/>
            <a:chOff x="0" y="0"/>
            <a:chExt cx="1226786" cy="498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6786" cy="498802"/>
            </a:xfrm>
            <a:custGeom>
              <a:avLst/>
              <a:gdLst/>
              <a:ahLst/>
              <a:cxnLst/>
              <a:rect r="r" b="b" t="t" l="l"/>
              <a:pathLst>
                <a:path h="498802" w="1226786">
                  <a:moveTo>
                    <a:pt x="0" y="0"/>
                  </a:moveTo>
                  <a:lnTo>
                    <a:pt x="1226786" y="0"/>
                  </a:lnTo>
                  <a:lnTo>
                    <a:pt x="1226786" y="498802"/>
                  </a:lnTo>
                  <a:lnTo>
                    <a:pt x="0" y="49880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26786" cy="555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채소 : 2010 ~ 2017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생식 및 샐러드에 대한 수요 증가,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건강 측면 연관성 증대 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396772" y="4330843"/>
            <a:ext cx="4657952" cy="1625313"/>
            <a:chOff x="0" y="0"/>
            <a:chExt cx="1226786" cy="4280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6786" cy="428066"/>
            </a:xfrm>
            <a:custGeom>
              <a:avLst/>
              <a:gdLst/>
              <a:ahLst/>
              <a:cxnLst/>
              <a:rect r="r" b="b" t="t" l="l"/>
              <a:pathLst>
                <a:path h="428066" w="1226786">
                  <a:moveTo>
                    <a:pt x="0" y="0"/>
                  </a:moveTo>
                  <a:lnTo>
                    <a:pt x="1226786" y="0"/>
                  </a:lnTo>
                  <a:lnTo>
                    <a:pt x="1226786" y="428066"/>
                  </a:lnTo>
                  <a:lnTo>
                    <a:pt x="0" y="428066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26786" cy="485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과일 : 안정화되지 않은 가격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생산량 또한 기후로 인해 감소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396772" y="6110827"/>
            <a:ext cx="4657952" cy="1839939"/>
            <a:chOff x="0" y="0"/>
            <a:chExt cx="1226786" cy="484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6786" cy="484593"/>
            </a:xfrm>
            <a:custGeom>
              <a:avLst/>
              <a:gdLst/>
              <a:ahLst/>
              <a:cxnLst/>
              <a:rect r="r" b="b" t="t" l="l"/>
              <a:pathLst>
                <a:path h="484593" w="1226786">
                  <a:moveTo>
                    <a:pt x="0" y="0"/>
                  </a:moveTo>
                  <a:lnTo>
                    <a:pt x="1226786" y="0"/>
                  </a:lnTo>
                  <a:lnTo>
                    <a:pt x="1226786" y="484593"/>
                  </a:lnTo>
                  <a:lnTo>
                    <a:pt x="0" y="48459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226786" cy="54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육류 : 꾸준히 증가하고 있음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서구화된 식습관 영향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396772" y="8163889"/>
            <a:ext cx="4657952" cy="1839939"/>
            <a:chOff x="0" y="0"/>
            <a:chExt cx="1226786" cy="484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26786" cy="484593"/>
            </a:xfrm>
            <a:custGeom>
              <a:avLst/>
              <a:gdLst/>
              <a:ahLst/>
              <a:cxnLst/>
              <a:rect r="r" b="b" t="t" l="l"/>
              <a:pathLst>
                <a:path h="484593" w="1226786">
                  <a:moveTo>
                    <a:pt x="0" y="0"/>
                  </a:moveTo>
                  <a:lnTo>
                    <a:pt x="1226786" y="0"/>
                  </a:lnTo>
                  <a:lnTo>
                    <a:pt x="1226786" y="484593"/>
                  </a:lnTo>
                  <a:lnTo>
                    <a:pt x="0" y="48459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26786" cy="54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수산물 : 2016년에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크게 감소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2016 - 수산물 안전성 문제 대두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66600" y="9083859"/>
            <a:ext cx="1154457" cy="115445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3B4F">
                <a:alpha val="5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H="true" flipV="true">
            <a:off x="1047750" y="734837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479191"/>
            <a:ext cx="12929951" cy="2293542"/>
          </a:xfrm>
          <a:custGeom>
            <a:avLst/>
            <a:gdLst/>
            <a:ahLst/>
            <a:cxnLst/>
            <a:rect r="r" b="b" t="t" l="l"/>
            <a:pathLst>
              <a:path h="2293542" w="12929951">
                <a:moveTo>
                  <a:pt x="0" y="0"/>
                </a:moveTo>
                <a:lnTo>
                  <a:pt x="12929951" y="0"/>
                </a:lnTo>
                <a:lnTo>
                  <a:pt x="12929951" y="2293542"/>
                </a:lnTo>
                <a:lnTo>
                  <a:pt x="0" y="2293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2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10056"/>
            <a:ext cx="11242696" cy="1292910"/>
          </a:xfrm>
          <a:custGeom>
            <a:avLst/>
            <a:gdLst/>
            <a:ahLst/>
            <a:cxnLst/>
            <a:rect r="r" b="b" t="t" l="l"/>
            <a:pathLst>
              <a:path h="1292910" w="11242696">
                <a:moveTo>
                  <a:pt x="0" y="0"/>
                </a:moveTo>
                <a:lnTo>
                  <a:pt x="11242696" y="0"/>
                </a:lnTo>
                <a:lnTo>
                  <a:pt x="11242696" y="1292910"/>
                </a:lnTo>
                <a:lnTo>
                  <a:pt x="0" y="1292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1181546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7000" i="true" spc="-343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신선식품 소비량 관련 자료</a:t>
            </a:r>
          </a:p>
        </p:txBody>
      </p:sp>
      <p:sp>
        <p:nvSpPr>
          <p:cNvPr name="AutoShape 5" id="5"/>
          <p:cNvSpPr/>
          <p:nvPr/>
        </p:nvSpPr>
        <p:spPr>
          <a:xfrm flipH="true" flipV="true">
            <a:off x="1028700" y="710726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289246"/>
            <a:ext cx="16230600" cy="3204767"/>
            <a:chOff x="0" y="0"/>
            <a:chExt cx="14431875" cy="2849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31876" cy="2849605"/>
            </a:xfrm>
            <a:custGeom>
              <a:avLst/>
              <a:gdLst/>
              <a:ahLst/>
              <a:cxnLst/>
              <a:rect r="r" b="b" t="t" l="l"/>
              <a:pathLst>
                <a:path h="2849605" w="14431876">
                  <a:moveTo>
                    <a:pt x="14307415" y="59690"/>
                  </a:moveTo>
                  <a:cubicBezTo>
                    <a:pt x="14342976" y="59690"/>
                    <a:pt x="14372185" y="88900"/>
                    <a:pt x="14372185" y="124460"/>
                  </a:cubicBezTo>
                  <a:lnTo>
                    <a:pt x="14372185" y="2725145"/>
                  </a:lnTo>
                  <a:cubicBezTo>
                    <a:pt x="14372185" y="2760705"/>
                    <a:pt x="14342976" y="2789915"/>
                    <a:pt x="14307415" y="2789915"/>
                  </a:cubicBezTo>
                  <a:lnTo>
                    <a:pt x="124460" y="2789915"/>
                  </a:lnTo>
                  <a:cubicBezTo>
                    <a:pt x="88900" y="2789915"/>
                    <a:pt x="59690" y="2760705"/>
                    <a:pt x="59690" y="27251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307415" y="59690"/>
                  </a:lnTo>
                  <a:moveTo>
                    <a:pt x="1430741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25145"/>
                  </a:lnTo>
                  <a:cubicBezTo>
                    <a:pt x="0" y="2793725"/>
                    <a:pt x="55880" y="2849605"/>
                    <a:pt x="124460" y="2849605"/>
                  </a:cubicBezTo>
                  <a:lnTo>
                    <a:pt x="14307415" y="2849605"/>
                  </a:lnTo>
                  <a:cubicBezTo>
                    <a:pt x="14375995" y="2849605"/>
                    <a:pt x="14431876" y="2793725"/>
                    <a:pt x="14431876" y="2725145"/>
                  </a:cubicBezTo>
                  <a:lnTo>
                    <a:pt x="14431876" y="124460"/>
                  </a:lnTo>
                  <a:cubicBezTo>
                    <a:pt x="14431876" y="55880"/>
                    <a:pt x="14375995" y="0"/>
                    <a:pt x="14307415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977393"/>
            <a:ext cx="5621305" cy="1088119"/>
            <a:chOff x="0" y="0"/>
            <a:chExt cx="3411676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11676" cy="660400"/>
            </a:xfrm>
            <a:custGeom>
              <a:avLst/>
              <a:gdLst/>
              <a:ahLst/>
              <a:cxnLst/>
              <a:rect r="r" b="b" t="t" l="l"/>
              <a:pathLst>
                <a:path h="660400" w="3411676">
                  <a:moveTo>
                    <a:pt x="32872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7216" y="0"/>
                  </a:lnTo>
                  <a:cubicBezTo>
                    <a:pt x="3355796" y="0"/>
                    <a:pt x="3411676" y="55880"/>
                    <a:pt x="3411676" y="124460"/>
                  </a:cubicBezTo>
                  <a:lnTo>
                    <a:pt x="3411676" y="535940"/>
                  </a:lnTo>
                  <a:cubicBezTo>
                    <a:pt x="3411676" y="604520"/>
                    <a:pt x="3355796" y="660400"/>
                    <a:pt x="3287216" y="66040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074912"/>
            <a:ext cx="562130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5999">
                <a:solidFill>
                  <a:srgbClr val="F5F5F4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결론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5209" y="4816845"/>
            <a:ext cx="1182841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필수재는 경기 침체에 크게 영향을 받지 않음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748028" y="5003525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50"/>
                </a:lnTo>
                <a:lnTo>
                  <a:pt x="0" y="27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748028" y="5668830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49"/>
                </a:lnTo>
                <a:lnTo>
                  <a:pt x="0" y="27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2929" y="5550423"/>
            <a:ext cx="1410748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식습관 변화나 기후 변화 등 다른 요인 또한 존재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1748028" y="6402408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49"/>
                </a:lnTo>
                <a:lnTo>
                  <a:pt x="0" y="27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92929" y="6284001"/>
            <a:ext cx="1459694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대규모의 경기 침체 상황(2008)에는 일부 영향을 받음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5066" y="1963372"/>
            <a:ext cx="14283328" cy="919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통계 데이터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농림축산식품부, 농림축산식품주요통계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KOSIS 국가통계포털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기사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전쟁 전야를 방불케 한 2007~2008년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https://www.ikpnews.net/news/articleView.html?idxno=13434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밥쌀 소비, 30년만에 절반...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https://biz.heraldcorp.com/article/10410172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14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원유자급률은 사상 최저, 하지만 국민 1인당 유제품 소비량은 증가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http://www.kenews.co.kr/mobile/article.html?no=9682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15년간 19% 줄어든 과일 소비..가격·생산량 안정 시급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http://kpenews.com/View.aspx?No=3155077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빅데이터로 추적한 농산물 소비·구매 실태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2018 농식품 소비트렌드 발표대회(농촌진흥청, 2018.8.28.)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https://www.rda.go.kr/middlePopOpenPopNongsaroDBView.do?no=1323&amp;%3Bsj=%EB%B9%85%EB%8D%B0%EC%9D%B4%ED%84%B0%EB%A1%9C+%EC%B6%94%EC%A0%81%ED%95%9C+%EB%86%8D%EC%82%B0%EB%AC%BC+%EC%86%8C%EB%B9%84%C2%B7%EA%B5%AC%EB%A7%A4+%EC%8B%A4%ED%83%9C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85066" y="438150"/>
            <a:ext cx="146308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출처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43593" y="3400717"/>
            <a:ext cx="13919249" cy="292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침체와 </a:t>
            </a:r>
          </a:p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소비  변화 - 사치품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KDT-7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22482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MySQL Presentation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871" y="8712620"/>
            <a:ext cx="489388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053882" y="7779925"/>
            <a:ext cx="173402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b="true" sz="4995" i="true" spc="-244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오유솔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4191083" y="6095917"/>
            <a:ext cx="8382166" cy="8382166"/>
          </a:xfrm>
          <a:custGeom>
            <a:avLst/>
            <a:gdLst/>
            <a:ahLst/>
            <a:cxnLst/>
            <a:rect r="r" b="b" t="t" l="l"/>
            <a:pathLst>
              <a:path h="8382166" w="8382166">
                <a:moveTo>
                  <a:pt x="0" y="0"/>
                </a:moveTo>
                <a:lnTo>
                  <a:pt x="8382166" y="0"/>
                </a:lnTo>
                <a:lnTo>
                  <a:pt x="8382166" y="8382166"/>
                </a:lnTo>
                <a:lnTo>
                  <a:pt x="0" y="838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25455"/>
            <a:ext cx="400225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1"/>
              </a:lnSpc>
            </a:pPr>
            <a:r>
              <a:rPr lang="en-US" sz="9101" spc="-445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34243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KDT-7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9090" y="1215193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1028700" y="4495717"/>
            <a:ext cx="162250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493614" y="4315995"/>
            <a:ext cx="301745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네모고딕"/>
                <a:ea typeface="네모고딕"/>
                <a:cs typeface="네모고딕"/>
                <a:sym typeface="네모고딕"/>
              </a:rPr>
              <a:t>주제 선정 이유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48769" y="4258209"/>
            <a:ext cx="301745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네모고딕"/>
                <a:ea typeface="네모고딕"/>
                <a:cs typeface="네모고딕"/>
                <a:sym typeface="네모고딕"/>
              </a:rPr>
              <a:t>사치품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83173" y="5590831"/>
            <a:ext cx="301745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네모고딕"/>
                <a:ea typeface="네모고딕"/>
                <a:cs typeface="네모고딕"/>
                <a:sym typeface="네모고딕"/>
              </a:rPr>
              <a:t>엔티티 관계도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65527" y="6930077"/>
            <a:ext cx="374046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네모고딕"/>
                <a:ea typeface="네모고딕"/>
                <a:cs typeface="네모고딕"/>
                <a:sym typeface="네모고딕"/>
              </a:rPr>
              <a:t>온라인 시장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83173" y="6861466"/>
            <a:ext cx="301745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네모고딕"/>
                <a:ea typeface="네모고딕"/>
                <a:cs typeface="네모고딕"/>
                <a:sym typeface="네모고딕"/>
              </a:rPr>
              <a:t>필수재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65527" y="5590831"/>
            <a:ext cx="329400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네모고딕"/>
                <a:ea typeface="네모고딕"/>
                <a:cs typeface="네모고딕"/>
                <a:sym typeface="네모고딕"/>
              </a:rPr>
              <a:t>오프라인 시장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07612" y="4296945"/>
            <a:ext cx="153496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 strike="noStrike" u="non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07612" y="6731957"/>
            <a:ext cx="153496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44892" y="5482246"/>
            <a:ext cx="243156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 strike="noStrike" u="non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07612" y="5489782"/>
            <a:ext cx="153496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 strike="noStrike" u="non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44892" y="4149624"/>
            <a:ext cx="192063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 strike="noStrike" u="non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44892" y="6752881"/>
            <a:ext cx="221634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 strike="noStrike" u="non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65527" y="8034867"/>
            <a:ext cx="374046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04040"/>
                </a:solidFill>
                <a:latin typeface="네모고딕"/>
                <a:ea typeface="네모고딕"/>
                <a:cs typeface="네모고딕"/>
                <a:sym typeface="네모고딕"/>
              </a:rPr>
              <a:t>결론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44892" y="7926282"/>
            <a:ext cx="221634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 strike="noStrike" u="non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07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20" y="2785610"/>
            <a:ext cx="1623056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 flipV="true">
            <a:off x="1265366" y="7772400"/>
            <a:ext cx="0" cy="162215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6716511" y="7859881"/>
            <a:ext cx="4763" cy="145595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2829622" y="7902122"/>
            <a:ext cx="4762" cy="145595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078838" y="3670812"/>
            <a:ext cx="3673266" cy="2529962"/>
          </a:xfrm>
          <a:custGeom>
            <a:avLst/>
            <a:gdLst/>
            <a:ahLst/>
            <a:cxnLst/>
            <a:rect r="r" b="b" t="t" l="l"/>
            <a:pathLst>
              <a:path h="2529962" w="3673266">
                <a:moveTo>
                  <a:pt x="0" y="0"/>
                </a:moveTo>
                <a:lnTo>
                  <a:pt x="3673267" y="0"/>
                </a:lnTo>
                <a:lnTo>
                  <a:pt x="3673267" y="2529962"/>
                </a:lnTo>
                <a:lnTo>
                  <a:pt x="0" y="252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078838" y="5286448"/>
            <a:ext cx="3831073" cy="1427970"/>
            <a:chOff x="0" y="0"/>
            <a:chExt cx="2180645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0645" cy="812800"/>
            </a:xfrm>
            <a:custGeom>
              <a:avLst/>
              <a:gdLst/>
              <a:ahLst/>
              <a:cxnLst/>
              <a:rect r="r" b="b" t="t" l="l"/>
              <a:pathLst>
                <a:path h="812800" w="2180645">
                  <a:moveTo>
                    <a:pt x="1090322" y="0"/>
                  </a:moveTo>
                  <a:cubicBezTo>
                    <a:pt x="488154" y="0"/>
                    <a:pt x="0" y="181951"/>
                    <a:pt x="0" y="406400"/>
                  </a:cubicBezTo>
                  <a:cubicBezTo>
                    <a:pt x="0" y="630849"/>
                    <a:pt x="488154" y="812800"/>
                    <a:pt x="1090322" y="812800"/>
                  </a:cubicBezTo>
                  <a:cubicBezTo>
                    <a:pt x="1692491" y="812800"/>
                    <a:pt x="2180645" y="630849"/>
                    <a:pt x="2180645" y="406400"/>
                  </a:cubicBezTo>
                  <a:cubicBezTo>
                    <a:pt x="2180645" y="181951"/>
                    <a:pt x="1692491" y="0"/>
                    <a:pt x="1090322" y="0"/>
                  </a:cubicBezTo>
                  <a:close/>
                </a:path>
              </a:pathLst>
            </a:custGeom>
            <a:solidFill>
              <a:srgbClr val="404040">
                <a:alpha val="784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04435" y="19050"/>
              <a:ext cx="1771774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60641" y="7902091"/>
            <a:ext cx="430374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[1] 백화점 </a:t>
            </a:r>
            <a:r>
              <a:rPr lang="en-US" sz="28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명품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0641" y="8587685"/>
            <a:ext cx="3433733" cy="80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46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침체에 명품 소비는</a:t>
            </a:r>
          </a:p>
          <a:p>
            <a:pPr algn="l">
              <a:lnSpc>
                <a:spcPts val="3207"/>
              </a:lnSpc>
            </a:pPr>
            <a:r>
              <a:rPr lang="en-US" sz="246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영향을 받을까</a:t>
            </a:r>
            <a:r>
              <a:rPr lang="en-US" sz="246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225" y="1427431"/>
            <a:ext cx="1280851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수집 데이터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5350" y="7902091"/>
            <a:ext cx="430374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[2] 여행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28462" y="7944331"/>
            <a:ext cx="476323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[3] 숙박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2435" y="4219892"/>
            <a:ext cx="4952167" cy="178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CPI_물가 상승률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CSI_소매 판매액 증감률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Growth_경제 성장률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16549" y="8549791"/>
            <a:ext cx="3433733" cy="80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46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침체에 여행산업은</a:t>
            </a:r>
          </a:p>
          <a:p>
            <a:pPr algn="l">
              <a:lnSpc>
                <a:spcPts val="3207"/>
              </a:lnSpc>
            </a:pPr>
            <a:r>
              <a:rPr lang="en-US" sz="246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영향을 받을까</a:t>
            </a:r>
            <a:r>
              <a:rPr lang="en-US" sz="246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29660" y="8592031"/>
            <a:ext cx="3433733" cy="80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46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침체에 숙박 산업은</a:t>
            </a:r>
          </a:p>
          <a:p>
            <a:pPr algn="l">
              <a:lnSpc>
                <a:spcPts val="3207"/>
              </a:lnSpc>
            </a:pPr>
            <a:r>
              <a:rPr lang="en-US" sz="246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영향을 받을까</a:t>
            </a:r>
            <a:r>
              <a:rPr lang="en-US" sz="246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94654" y="2303731"/>
            <a:ext cx="430374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8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출처: 통계청, KSDB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86755" y="4082569"/>
          <a:ext cx="8425661" cy="5638800"/>
        </p:xfrm>
        <a:graphic>
          <a:graphicData uri="http://schemas.openxmlformats.org/drawingml/2006/table">
            <a:tbl>
              <a:tblPr/>
              <a:tblGrid>
                <a:gridCol w="2062881"/>
                <a:gridCol w="2062881"/>
                <a:gridCol w="2062881"/>
                <a:gridCol w="2237019"/>
              </a:tblGrid>
              <a:tr h="80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dept_sales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백화점 명품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백화점 명품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백화점 명품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80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smallint_uns.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백화점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flaot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명품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906903" y="829999"/>
            <a:ext cx="1119378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spc="-323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테이블 명세서 - 사치품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557246" y="763324"/>
            <a:ext cx="14288" cy="1076325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144000" y="2617226"/>
          <a:ext cx="8425661" cy="7240537"/>
        </p:xfrm>
        <a:graphic>
          <a:graphicData uri="http://schemas.openxmlformats.org/drawingml/2006/table">
            <a:tbl>
              <a:tblPr/>
              <a:tblGrid>
                <a:gridCol w="2062881"/>
                <a:gridCol w="2062881"/>
                <a:gridCol w="2062881"/>
                <a:gridCol w="2237019"/>
              </a:tblGrid>
              <a:tr h="80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travel_rev.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여행업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여행업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여행업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8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80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smallint_uns.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여행 업 전체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일반 여행업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국외 여행업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국내 여행업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국내외여행업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508671" y="3493881"/>
            <a:ext cx="43037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20"/>
              </a:lnSpc>
            </a:pPr>
            <a:r>
              <a:rPr lang="en-US" b="true" sz="31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[1]</a:t>
            </a:r>
            <a:r>
              <a:rPr lang="en-US" b="true" sz="31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백화점 명품 매출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61935" y="1975264"/>
            <a:ext cx="430374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b="true" sz="32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[2] 여행업</a:t>
            </a:r>
            <a:r>
              <a:rPr lang="en-US" b="true" sz="32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2149" y="557213"/>
            <a:ext cx="1119378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spc="-323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테이블 명세서 - 사치품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642492" y="490538"/>
            <a:ext cx="14288" cy="1076325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810509" y="2819074"/>
          <a:ext cx="14989589" cy="6772275"/>
        </p:xfrm>
        <a:graphic>
          <a:graphicData uri="http://schemas.openxmlformats.org/drawingml/2006/table">
            <a:tbl>
              <a:tblPr/>
              <a:tblGrid>
                <a:gridCol w="3452074"/>
                <a:gridCol w="2002849"/>
                <a:gridCol w="2727461"/>
                <a:gridCol w="6807205"/>
              </a:tblGrid>
              <a:tr h="804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accommodation_revenue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4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숙박업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숙박업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숙박업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설명_숙박업 예시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11398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smallint_uns.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숙박업 전체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관광 호텔업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등급이 부여된 호텔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기타 호텔업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등급이 부여되지 않은 호텔, 여관, 모텔 등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휴양 콘도 미니엄업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관광지 리조트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2496354" y="2187008"/>
            <a:ext cx="430374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b="true" sz="32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[3] 숙박업</a:t>
            </a:r>
            <a:r>
              <a:rPr lang="en-US" b="true" sz="32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598" y="1505942"/>
            <a:ext cx="17685402" cy="7074161"/>
          </a:xfrm>
          <a:custGeom>
            <a:avLst/>
            <a:gdLst/>
            <a:ahLst/>
            <a:cxnLst/>
            <a:rect r="r" b="b" t="t" l="l"/>
            <a:pathLst>
              <a:path h="7074161" w="17685402">
                <a:moveTo>
                  <a:pt x="0" y="0"/>
                </a:moveTo>
                <a:lnTo>
                  <a:pt x="17685402" y="0"/>
                </a:lnTo>
                <a:lnTo>
                  <a:pt x="17685402" y="7074160"/>
                </a:lnTo>
                <a:lnTo>
                  <a:pt x="0" y="7074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02598" y="734467"/>
            <a:ext cx="0" cy="996258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414269" y="2363847"/>
            <a:ext cx="935932" cy="5453993"/>
            <a:chOff x="0" y="0"/>
            <a:chExt cx="238101" cy="13874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101" cy="1387499"/>
            </a:xfrm>
            <a:custGeom>
              <a:avLst/>
              <a:gdLst/>
              <a:ahLst/>
              <a:cxnLst/>
              <a:rect r="r" b="b" t="t" l="l"/>
              <a:pathLst>
                <a:path h="1387499" w="238101">
                  <a:moveTo>
                    <a:pt x="0" y="0"/>
                  </a:moveTo>
                  <a:lnTo>
                    <a:pt x="238101" y="0"/>
                  </a:lnTo>
                  <a:lnTo>
                    <a:pt x="238101" y="1387499"/>
                  </a:lnTo>
                  <a:lnTo>
                    <a:pt x="0" y="1387499"/>
                  </a:lnTo>
                  <a:close/>
                </a:path>
              </a:pathLst>
            </a:custGeom>
            <a:solidFill>
              <a:srgbClr val="F6A3A3">
                <a:alpha val="2196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38101" cy="1444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08272" y="797276"/>
            <a:ext cx="1119378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100" spc="-298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백화점 명품 매출 추세_1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14109198" y="7558717"/>
            <a:ext cx="143305" cy="3255862"/>
            <a:chOff x="0" y="0"/>
            <a:chExt cx="37743" cy="8575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743" cy="857511"/>
            </a:xfrm>
            <a:custGeom>
              <a:avLst/>
              <a:gdLst/>
              <a:ahLst/>
              <a:cxnLst/>
              <a:rect r="r" b="b" t="t" l="l"/>
              <a:pathLst>
                <a:path h="857511" w="37743">
                  <a:moveTo>
                    <a:pt x="0" y="0"/>
                  </a:moveTo>
                  <a:lnTo>
                    <a:pt x="37743" y="0"/>
                  </a:lnTo>
                  <a:lnTo>
                    <a:pt x="37743" y="857511"/>
                  </a:lnTo>
                  <a:lnTo>
                    <a:pt x="0" y="857511"/>
                  </a:lnTo>
                  <a:close/>
                </a:path>
              </a:pathLst>
            </a:custGeom>
            <a:solidFill>
              <a:srgbClr val="F6A3A3">
                <a:alpha val="2196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7743" cy="914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529750" y="8896350"/>
            <a:ext cx="1329644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2008년 이후 명품 매출은 변동성이 크며, 특히 2020 - 2021년에 급증하는 추세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8329" y="1721201"/>
            <a:ext cx="430374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0"/>
              </a:lnSpc>
            </a:pPr>
            <a:r>
              <a:rPr lang="en-US" b="true" sz="27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[1]</a:t>
            </a:r>
            <a:r>
              <a:rPr lang="en-US" b="true" sz="27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백화점 명품 매출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7415" y="7760690"/>
            <a:ext cx="49649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&lt;1&gt;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392003" y="595312"/>
            <a:ext cx="0" cy="866775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92003" y="2514316"/>
            <a:ext cx="8920775" cy="6367203"/>
          </a:xfrm>
          <a:custGeom>
            <a:avLst/>
            <a:gdLst/>
            <a:ahLst/>
            <a:cxnLst/>
            <a:rect r="r" b="b" t="t" l="l"/>
            <a:pathLst>
              <a:path h="6367203" w="8920775">
                <a:moveTo>
                  <a:pt x="0" y="0"/>
                </a:moveTo>
                <a:lnTo>
                  <a:pt x="8920775" y="0"/>
                </a:lnTo>
                <a:lnTo>
                  <a:pt x="8920775" y="6367203"/>
                </a:lnTo>
                <a:lnTo>
                  <a:pt x="0" y="6367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4308" y="1641339"/>
            <a:ext cx="16406782" cy="160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9"/>
              </a:lnSpc>
            </a:pPr>
            <a:r>
              <a:rPr lang="en-US" sz="24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[1] 명품 매출(luxury_sales) 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:  CPI(-0.218264) </a:t>
            </a:r>
            <a:r>
              <a:rPr lang="en-US" sz="2400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</a:t>
            </a:r>
            <a:r>
              <a:rPr lang="en-US" sz="24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경제성장률(0.161815)  </a:t>
            </a:r>
            <a:r>
              <a:rPr lang="en-US" sz="2400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</a:t>
            </a:r>
            <a:r>
              <a:rPr lang="en-US" sz="24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 </a:t>
            </a:r>
            <a:r>
              <a:rPr lang="en-US" sz="24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CSI(0.327955)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87797" y="585787"/>
            <a:ext cx="111937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 spc="-27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백화점 명품 매출_상관 관계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12778" y="4383972"/>
            <a:ext cx="7258920" cy="188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6"/>
              </a:lnSpc>
            </a:pPr>
            <a:r>
              <a:rPr lang="en-US" b="true" sz="2400" spc="-117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물가와 경제 조건에 영향을 받지 않음</a:t>
            </a:r>
          </a:p>
          <a:p>
            <a:pPr algn="just">
              <a:lnSpc>
                <a:spcPts val="3816"/>
              </a:lnSpc>
            </a:pPr>
          </a:p>
          <a:p>
            <a:pPr algn="just">
              <a:lnSpc>
                <a:spcPts val="3816"/>
              </a:lnSpc>
            </a:pPr>
            <a:r>
              <a:rPr lang="en-US" sz="2400" spc="-117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# 브랜드 희소성  → 공급 망의 특성 </a:t>
            </a:r>
          </a:p>
          <a:p>
            <a:pPr algn="just">
              <a:lnSpc>
                <a:spcPts val="3816"/>
              </a:lnSpc>
            </a:pPr>
            <a:r>
              <a:rPr lang="en-US" sz="2400" spc="-117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   주요 소비자 층 특성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9312778" y="4243471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67818" y="3000239"/>
            <a:ext cx="49649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&lt;1&gt;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392003" y="595312"/>
            <a:ext cx="0" cy="866775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9067699" y="4038064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61197" y="2862883"/>
            <a:ext cx="8813563" cy="6290680"/>
          </a:xfrm>
          <a:custGeom>
            <a:avLst/>
            <a:gdLst/>
            <a:ahLst/>
            <a:cxnLst/>
            <a:rect r="r" b="b" t="t" l="l"/>
            <a:pathLst>
              <a:path h="6290680" w="8813563">
                <a:moveTo>
                  <a:pt x="0" y="0"/>
                </a:moveTo>
                <a:lnTo>
                  <a:pt x="8813562" y="0"/>
                </a:lnTo>
                <a:lnTo>
                  <a:pt x="8813562" y="6290681"/>
                </a:lnTo>
                <a:lnTo>
                  <a:pt x="0" y="629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4308" y="1641339"/>
            <a:ext cx="16406782" cy="160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9"/>
              </a:lnSpc>
            </a:pPr>
            <a:r>
              <a:rPr lang="en-US" sz="24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[2] 여행업 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:    CSI(0.35) </a:t>
            </a:r>
            <a:r>
              <a:rPr lang="en-US" sz="2400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</a:t>
            </a:r>
            <a:r>
              <a:rPr lang="en-US" sz="24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경제성장률(0.29)  </a:t>
            </a:r>
            <a:r>
              <a:rPr lang="en-US" sz="2400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</a:t>
            </a:r>
            <a:r>
              <a:rPr lang="en-US" sz="24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</a:t>
            </a:r>
            <a:r>
              <a:rPr lang="en-US" sz="2400" b="true">
                <a:solidFill>
                  <a:srgbClr val="F11C1C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CPI(0.86)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87797" y="585787"/>
            <a:ext cx="111937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 spc="-27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여행업_상관 관계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15114598" y="4632199"/>
            <a:ext cx="167416" cy="3557251"/>
            <a:chOff x="0" y="0"/>
            <a:chExt cx="44093" cy="9368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093" cy="936889"/>
            </a:xfrm>
            <a:custGeom>
              <a:avLst/>
              <a:gdLst/>
              <a:ahLst/>
              <a:cxnLst/>
              <a:rect r="r" b="b" t="t" l="l"/>
              <a:pathLst>
                <a:path h="936889" w="44093">
                  <a:moveTo>
                    <a:pt x="0" y="0"/>
                  </a:moveTo>
                  <a:lnTo>
                    <a:pt x="44093" y="0"/>
                  </a:lnTo>
                  <a:lnTo>
                    <a:pt x="44093" y="936889"/>
                  </a:lnTo>
                  <a:lnTo>
                    <a:pt x="0" y="936889"/>
                  </a:lnTo>
                  <a:close/>
                </a:path>
              </a:pathLst>
            </a:custGeom>
            <a:solidFill>
              <a:srgbClr val="F6A3A3">
                <a:alpha val="2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4093" cy="994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0931395" y="5049822"/>
            <a:ext cx="107138" cy="3834530"/>
            <a:chOff x="0" y="0"/>
            <a:chExt cx="28217" cy="10099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217" cy="1009917"/>
            </a:xfrm>
            <a:custGeom>
              <a:avLst/>
              <a:gdLst/>
              <a:ahLst/>
              <a:cxnLst/>
              <a:rect r="r" b="b" t="t" l="l"/>
              <a:pathLst>
                <a:path h="1009917" w="28217">
                  <a:moveTo>
                    <a:pt x="0" y="0"/>
                  </a:moveTo>
                  <a:lnTo>
                    <a:pt x="28217" y="0"/>
                  </a:lnTo>
                  <a:lnTo>
                    <a:pt x="28217" y="1009917"/>
                  </a:lnTo>
                  <a:lnTo>
                    <a:pt x="0" y="1009917"/>
                  </a:lnTo>
                  <a:close/>
                </a:path>
              </a:pathLst>
            </a:custGeom>
            <a:solidFill>
              <a:srgbClr val="F6A3A3">
                <a:alpha val="21961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8217" cy="106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067699" y="4299879"/>
            <a:ext cx="9117279" cy="390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CPI와 </a:t>
            </a:r>
            <a:r>
              <a:rPr lang="en-US" b="true" sz="2499" spc="-122" u="sng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전체 여행 업</a:t>
            </a: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관계 =  0.86 </a:t>
            </a:r>
          </a:p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</a:t>
            </a: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- 물가와 여행 업 매출 모두 증가</a:t>
            </a: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</a:t>
            </a:r>
          </a:p>
          <a:p>
            <a:pPr algn="just">
              <a:lnSpc>
                <a:spcPts val="4449"/>
              </a:lnSpc>
            </a:pPr>
          </a:p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여행 업의 소비자들은 </a:t>
            </a:r>
            <a:r>
              <a:rPr lang="en-US" b="true" sz="2499" spc="-122" u="sng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상대적으로</a:t>
            </a: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경제 침체에 위축되지 않고 </a:t>
            </a:r>
          </a:p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물가 상승에도 영향을 덜 받음 </a:t>
            </a: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→ 하지만 유형 별로 차이 존재</a:t>
            </a:r>
          </a:p>
          <a:p>
            <a:pPr algn="just">
              <a:lnSpc>
                <a:spcPts val="444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949234" y="3000239"/>
            <a:ext cx="49649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&lt;1&gt;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02598" y="734467"/>
            <a:ext cx="0" cy="996258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5400000">
            <a:off x="14184613" y="7398467"/>
            <a:ext cx="167416" cy="4268530"/>
            <a:chOff x="0" y="0"/>
            <a:chExt cx="44093" cy="11242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93" cy="1124222"/>
            </a:xfrm>
            <a:custGeom>
              <a:avLst/>
              <a:gdLst/>
              <a:ahLst/>
              <a:cxnLst/>
              <a:rect r="r" b="b" t="t" l="l"/>
              <a:pathLst>
                <a:path h="1124222" w="44093">
                  <a:moveTo>
                    <a:pt x="0" y="0"/>
                  </a:moveTo>
                  <a:lnTo>
                    <a:pt x="44093" y="0"/>
                  </a:lnTo>
                  <a:lnTo>
                    <a:pt x="44093" y="1124222"/>
                  </a:lnTo>
                  <a:lnTo>
                    <a:pt x="0" y="1124222"/>
                  </a:lnTo>
                  <a:close/>
                </a:path>
              </a:pathLst>
            </a:custGeom>
            <a:solidFill>
              <a:srgbClr val="F6A3A3">
                <a:alpha val="2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093" cy="118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76087" y="1268763"/>
            <a:ext cx="18764087" cy="7505635"/>
          </a:xfrm>
          <a:custGeom>
            <a:avLst/>
            <a:gdLst/>
            <a:ahLst/>
            <a:cxnLst/>
            <a:rect r="r" b="b" t="t" l="l"/>
            <a:pathLst>
              <a:path h="7505635" w="18764087">
                <a:moveTo>
                  <a:pt x="0" y="0"/>
                </a:moveTo>
                <a:lnTo>
                  <a:pt x="18764087" y="0"/>
                </a:lnTo>
                <a:lnTo>
                  <a:pt x="18764087" y="7505635"/>
                </a:lnTo>
                <a:lnTo>
                  <a:pt x="0" y="7505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0274" y="854426"/>
            <a:ext cx="111937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spc="-284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여행업 추세_2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49513" y="9126967"/>
            <a:ext cx="106683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국외 여행업과 국내 여행업의 변동성이 큼 → 여행업의 유형 별 차이가 존재함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211050" y="7233285"/>
            <a:ext cx="510540" cy="422910"/>
            <a:chOff x="0" y="0"/>
            <a:chExt cx="680720" cy="5638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0480" y="50800"/>
              <a:ext cx="741680" cy="552450"/>
            </a:xfrm>
            <a:custGeom>
              <a:avLst/>
              <a:gdLst/>
              <a:ahLst/>
              <a:cxnLst/>
              <a:rect r="r" b="b" t="t" l="l"/>
              <a:pathLst>
                <a:path h="552450" w="741680">
                  <a:moveTo>
                    <a:pt x="81280" y="0"/>
                  </a:moveTo>
                  <a:cubicBezTo>
                    <a:pt x="741680" y="81280"/>
                    <a:pt x="741680" y="375920"/>
                    <a:pt x="660400" y="457200"/>
                  </a:cubicBezTo>
                  <a:cubicBezTo>
                    <a:pt x="570230" y="548640"/>
                    <a:pt x="172720" y="552450"/>
                    <a:pt x="81280" y="462280"/>
                  </a:cubicBezTo>
                  <a:cubicBezTo>
                    <a:pt x="0" y="381000"/>
                    <a:pt x="81280" y="0"/>
                    <a:pt x="8128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192000" y="2218372"/>
            <a:ext cx="385762" cy="422910"/>
            <a:chOff x="0" y="0"/>
            <a:chExt cx="514350" cy="5638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4130" y="50800"/>
              <a:ext cx="561340" cy="532130"/>
            </a:xfrm>
            <a:custGeom>
              <a:avLst/>
              <a:gdLst/>
              <a:ahLst/>
              <a:cxnLst/>
              <a:rect r="r" b="b" t="t" l="l"/>
              <a:pathLst>
                <a:path h="532130" w="561340">
                  <a:moveTo>
                    <a:pt x="74930" y="0"/>
                  </a:moveTo>
                  <a:cubicBezTo>
                    <a:pt x="561340" y="73660"/>
                    <a:pt x="561340" y="382270"/>
                    <a:pt x="486410" y="457200"/>
                  </a:cubicBezTo>
                  <a:cubicBezTo>
                    <a:pt x="416560" y="528320"/>
                    <a:pt x="146050" y="532130"/>
                    <a:pt x="74930" y="462280"/>
                  </a:cubicBezTo>
                  <a:cubicBezTo>
                    <a:pt x="0" y="387350"/>
                    <a:pt x="74930" y="0"/>
                    <a:pt x="7493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924925" y="3214688"/>
            <a:ext cx="416243" cy="416243"/>
            <a:chOff x="0" y="0"/>
            <a:chExt cx="554990" cy="5549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4450"/>
              <a:ext cx="448310" cy="461010"/>
            </a:xfrm>
            <a:custGeom>
              <a:avLst/>
              <a:gdLst/>
              <a:ahLst/>
              <a:cxnLst/>
              <a:rect r="r" b="b" t="t" l="l"/>
              <a:pathLst>
                <a:path h="461010" w="4483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7350" y="400050"/>
                    <a:pt x="355600" y="425450"/>
                    <a:pt x="323850" y="439420"/>
                  </a:cubicBezTo>
                  <a:cubicBezTo>
                    <a:pt x="290830" y="454660"/>
                    <a:pt x="251460" y="461010"/>
                    <a:pt x="215900" y="459740"/>
                  </a:cubicBezTo>
                  <a:cubicBezTo>
                    <a:pt x="180340" y="457200"/>
                    <a:pt x="142240" y="444500"/>
                    <a:pt x="111760" y="426720"/>
                  </a:cubicBezTo>
                  <a:cubicBezTo>
                    <a:pt x="81280" y="408940"/>
                    <a:pt x="52070" y="379730"/>
                    <a:pt x="34290" y="349250"/>
                  </a:cubicBezTo>
                  <a:cubicBezTo>
                    <a:pt x="15240" y="318770"/>
                    <a:pt x="3810" y="280670"/>
                    <a:pt x="1270" y="245110"/>
                  </a:cubicBezTo>
                  <a:cubicBezTo>
                    <a:pt x="0" y="209550"/>
                    <a:pt x="6350" y="170180"/>
                    <a:pt x="21590" y="137160"/>
                  </a:cubicBezTo>
                  <a:cubicBezTo>
                    <a:pt x="35560" y="10541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7960" y="6350"/>
                  </a:cubicBezTo>
                  <a:cubicBezTo>
                    <a:pt x="223520" y="0"/>
                    <a:pt x="264160" y="2540"/>
                    <a:pt x="297180" y="12700"/>
                  </a:cubicBezTo>
                  <a:cubicBezTo>
                    <a:pt x="331470" y="22860"/>
                    <a:pt x="391160" y="69850"/>
                    <a:pt x="391160" y="6985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8954452" y="6637972"/>
            <a:ext cx="416243" cy="416243"/>
            <a:chOff x="0" y="0"/>
            <a:chExt cx="554990" cy="5549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44450"/>
              <a:ext cx="448310" cy="462280"/>
            </a:xfrm>
            <a:custGeom>
              <a:avLst/>
              <a:gdLst/>
              <a:ahLst/>
              <a:cxnLst/>
              <a:rect r="r" b="b" t="t" l="l"/>
              <a:pathLst>
                <a:path h="462280" w="448310">
                  <a:moveTo>
                    <a:pt x="448310" y="163830"/>
                  </a:moveTo>
                  <a:cubicBezTo>
                    <a:pt x="448310" y="307340"/>
                    <a:pt x="431800" y="345440"/>
                    <a:pt x="410210" y="373380"/>
                  </a:cubicBezTo>
                  <a:cubicBezTo>
                    <a:pt x="388620" y="400050"/>
                    <a:pt x="356870" y="425450"/>
                    <a:pt x="323850" y="440690"/>
                  </a:cubicBezTo>
                  <a:cubicBezTo>
                    <a:pt x="292100" y="454660"/>
                    <a:pt x="251460" y="462280"/>
                    <a:pt x="215900" y="459740"/>
                  </a:cubicBezTo>
                  <a:cubicBezTo>
                    <a:pt x="181610" y="457200"/>
                    <a:pt x="142240" y="445770"/>
                    <a:pt x="111760" y="427990"/>
                  </a:cubicBezTo>
                  <a:cubicBezTo>
                    <a:pt x="81280" y="408940"/>
                    <a:pt x="53340" y="379730"/>
                    <a:pt x="34290" y="350520"/>
                  </a:cubicBezTo>
                  <a:cubicBezTo>
                    <a:pt x="16510" y="320040"/>
                    <a:pt x="3810" y="280670"/>
                    <a:pt x="2540" y="245110"/>
                  </a:cubicBezTo>
                  <a:cubicBezTo>
                    <a:pt x="0" y="210820"/>
                    <a:pt x="7620" y="170180"/>
                    <a:pt x="21590" y="138430"/>
                  </a:cubicBezTo>
                  <a:cubicBezTo>
                    <a:pt x="36830" y="105410"/>
                    <a:pt x="60960" y="73660"/>
                    <a:pt x="88900" y="52070"/>
                  </a:cubicBezTo>
                  <a:cubicBezTo>
                    <a:pt x="116840" y="3048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3970"/>
                  </a:cubicBezTo>
                  <a:cubicBezTo>
                    <a:pt x="33147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7966428" y="3384991"/>
            <a:ext cx="5666510" cy="3333274"/>
            <a:chOff x="0" y="0"/>
            <a:chExt cx="1492414" cy="8778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92414" cy="877899"/>
            </a:xfrm>
            <a:custGeom>
              <a:avLst/>
              <a:gdLst/>
              <a:ahLst/>
              <a:cxnLst/>
              <a:rect r="r" b="b" t="t" l="l"/>
              <a:pathLst>
                <a:path h="877899" w="1492414">
                  <a:moveTo>
                    <a:pt x="0" y="0"/>
                  </a:moveTo>
                  <a:lnTo>
                    <a:pt x="1492414" y="0"/>
                  </a:lnTo>
                  <a:lnTo>
                    <a:pt x="1492414" y="877899"/>
                  </a:lnTo>
                  <a:lnTo>
                    <a:pt x="0" y="877899"/>
                  </a:lnTo>
                  <a:close/>
                </a:path>
              </a:pathLst>
            </a:custGeom>
            <a:solidFill>
              <a:srgbClr val="F6A3A3">
                <a:alpha val="1098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492414" cy="935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116449" y="1521176"/>
            <a:ext cx="430374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8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[2] 여행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3996" y="8141734"/>
            <a:ext cx="54602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&lt;2&gt;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513333" y="595312"/>
            <a:ext cx="0" cy="866775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9067699" y="3555841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56195" y="3244714"/>
            <a:ext cx="8278598" cy="5908849"/>
          </a:xfrm>
          <a:custGeom>
            <a:avLst/>
            <a:gdLst/>
            <a:ahLst/>
            <a:cxnLst/>
            <a:rect r="r" b="b" t="t" l="l"/>
            <a:pathLst>
              <a:path h="5908849" w="8278598">
                <a:moveTo>
                  <a:pt x="0" y="0"/>
                </a:moveTo>
                <a:lnTo>
                  <a:pt x="8278598" y="0"/>
                </a:lnTo>
                <a:lnTo>
                  <a:pt x="8278598" y="5908850"/>
                </a:lnTo>
                <a:lnTo>
                  <a:pt x="0" y="5908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4308" y="1612764"/>
            <a:ext cx="16406782" cy="181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1"/>
              </a:lnSpc>
            </a:pPr>
            <a:r>
              <a:rPr lang="en-US" sz="27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[2] 여행업_국내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:    CPI(-0.036) </a:t>
            </a:r>
            <a:r>
              <a:rPr lang="en-US" sz="27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</a:t>
            </a:r>
            <a:r>
              <a:rPr lang="en-US" sz="27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CSI(0.44)  </a:t>
            </a:r>
            <a:r>
              <a:rPr lang="en-US" sz="27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 </a:t>
            </a:r>
            <a:r>
              <a:rPr lang="en-US" sz="2799" b="true">
                <a:solidFill>
                  <a:srgbClr val="4358CA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경제성장률(0.72)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99853" y="585787"/>
            <a:ext cx="111937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 spc="-27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여행업_상관 관계 : 국내 여행 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23032" y="3787204"/>
            <a:ext cx="9117279" cy="614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경제성장률과 국내 여행 업 관계 =  0.72</a:t>
            </a:r>
          </a:p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</a:t>
            </a: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- 국내 여행 업은 경제 성장과 밀접한 관계</a:t>
            </a: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→ 경제 성장률이 높아질수록 국내 여행 수요 ▲</a:t>
            </a: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→ 해외 여행은 경제 성장률보다는 외부 요인에 영향(-0.16)</a:t>
            </a:r>
          </a:p>
          <a:p>
            <a:pPr algn="just">
              <a:lnSpc>
                <a:spcPts val="4449"/>
              </a:lnSpc>
            </a:pPr>
          </a:p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국내 여행이 경기 영향을 가장 많이 받음</a:t>
            </a: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→ 즉, 경기 침체 시 해외 여행 수요보다</a:t>
            </a: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국내 여행 수요가 크게 줄어들 수 있다</a:t>
            </a:r>
          </a:p>
          <a:p>
            <a:pPr algn="just">
              <a:lnSpc>
                <a:spcPts val="4449"/>
              </a:lnSpc>
            </a:pP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</a:t>
            </a:r>
          </a:p>
          <a:p>
            <a:pPr algn="just">
              <a:lnSpc>
                <a:spcPts val="444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11299090" y="5746854"/>
            <a:ext cx="83027" cy="4835142"/>
            <a:chOff x="0" y="0"/>
            <a:chExt cx="21867" cy="1273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67" cy="1273453"/>
            </a:xfrm>
            <a:custGeom>
              <a:avLst/>
              <a:gdLst/>
              <a:ahLst/>
              <a:cxnLst/>
              <a:rect r="r" b="b" t="t" l="l"/>
              <a:pathLst>
                <a:path h="1273453" w="21867">
                  <a:moveTo>
                    <a:pt x="0" y="0"/>
                  </a:moveTo>
                  <a:lnTo>
                    <a:pt x="21867" y="0"/>
                  </a:lnTo>
                  <a:lnTo>
                    <a:pt x="21867" y="1273453"/>
                  </a:lnTo>
                  <a:lnTo>
                    <a:pt x="0" y="1273453"/>
                  </a:lnTo>
                  <a:close/>
                </a:path>
              </a:pathLst>
            </a:custGeom>
            <a:solidFill>
              <a:srgbClr val="1B1BF2">
                <a:alpha val="2196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1867" cy="1330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013825"/>
            <a:ext cx="54602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&lt;2&gt;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02598" y="734467"/>
            <a:ext cx="0" cy="996258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4243" y="1730726"/>
            <a:ext cx="17859514" cy="7143806"/>
          </a:xfrm>
          <a:custGeom>
            <a:avLst/>
            <a:gdLst/>
            <a:ahLst/>
            <a:cxnLst/>
            <a:rect r="r" b="b" t="t" l="l"/>
            <a:pathLst>
              <a:path h="7143806" w="17859514">
                <a:moveTo>
                  <a:pt x="0" y="0"/>
                </a:moveTo>
                <a:lnTo>
                  <a:pt x="17859514" y="0"/>
                </a:lnTo>
                <a:lnTo>
                  <a:pt x="17859514" y="7143805"/>
                </a:lnTo>
                <a:lnTo>
                  <a:pt x="0" y="714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0274" y="854426"/>
            <a:ext cx="111937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 spc="-284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숙박업 추세_3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6196" y="9210675"/>
            <a:ext cx="474904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코로나를 기점으로 급 하락 후 회복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086932" y="2575632"/>
            <a:ext cx="2756323" cy="5490160"/>
            <a:chOff x="0" y="0"/>
            <a:chExt cx="701210" cy="13966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1210" cy="1396699"/>
            </a:xfrm>
            <a:custGeom>
              <a:avLst/>
              <a:gdLst/>
              <a:ahLst/>
              <a:cxnLst/>
              <a:rect r="r" b="b" t="t" l="l"/>
              <a:pathLst>
                <a:path h="1396699" w="701210">
                  <a:moveTo>
                    <a:pt x="0" y="0"/>
                  </a:moveTo>
                  <a:lnTo>
                    <a:pt x="701210" y="0"/>
                  </a:lnTo>
                  <a:lnTo>
                    <a:pt x="701210" y="1396699"/>
                  </a:lnTo>
                  <a:lnTo>
                    <a:pt x="0" y="1396699"/>
                  </a:lnTo>
                  <a:close/>
                </a:path>
              </a:pathLst>
            </a:custGeom>
            <a:solidFill>
              <a:srgbClr val="F6A3A3">
                <a:alpha val="2196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01210" cy="14538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26196" y="9437370"/>
            <a:ext cx="4524511" cy="179070"/>
            <a:chOff x="0" y="0"/>
            <a:chExt cx="1151038" cy="455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1038" cy="45555"/>
            </a:xfrm>
            <a:custGeom>
              <a:avLst/>
              <a:gdLst/>
              <a:ahLst/>
              <a:cxnLst/>
              <a:rect r="r" b="b" t="t" l="l"/>
              <a:pathLst>
                <a:path h="45555" w="1151038">
                  <a:moveTo>
                    <a:pt x="0" y="0"/>
                  </a:moveTo>
                  <a:lnTo>
                    <a:pt x="1151038" y="0"/>
                  </a:lnTo>
                  <a:lnTo>
                    <a:pt x="1151038" y="45555"/>
                  </a:lnTo>
                  <a:lnTo>
                    <a:pt x="0" y="45555"/>
                  </a:lnTo>
                  <a:close/>
                </a:path>
              </a:pathLst>
            </a:custGeom>
            <a:solidFill>
              <a:srgbClr val="F6A3A3">
                <a:alpha val="21961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51038" cy="102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465093" y="1943629"/>
            <a:ext cx="476323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8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[3] 숙박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1974" y="8442731"/>
            <a:ext cx="54602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&lt;2&gt;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513333" y="595312"/>
            <a:ext cx="0" cy="866775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8399165" y="3836804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61779" y="3279312"/>
            <a:ext cx="8917361" cy="6364766"/>
          </a:xfrm>
          <a:custGeom>
            <a:avLst/>
            <a:gdLst/>
            <a:ahLst/>
            <a:cxnLst/>
            <a:rect r="r" b="b" t="t" l="l"/>
            <a:pathLst>
              <a:path h="6364766" w="8917361">
                <a:moveTo>
                  <a:pt x="0" y="0"/>
                </a:moveTo>
                <a:lnTo>
                  <a:pt x="8917361" y="0"/>
                </a:lnTo>
                <a:lnTo>
                  <a:pt x="8917361" y="6364766"/>
                </a:lnTo>
                <a:lnTo>
                  <a:pt x="0" y="6364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4308" y="1612764"/>
            <a:ext cx="16406782" cy="181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1"/>
              </a:lnSpc>
            </a:pPr>
            <a:r>
              <a:rPr lang="en-US" sz="27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[3] 숙박업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:    CPI(0.21) </a:t>
            </a:r>
            <a:r>
              <a:rPr lang="en-US" sz="27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</a:t>
            </a:r>
            <a:r>
              <a:rPr lang="en-US" sz="27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CSI(0.38)  </a:t>
            </a:r>
            <a:r>
              <a:rPr lang="en-US" sz="27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 </a:t>
            </a:r>
            <a:r>
              <a:rPr lang="en-US" sz="2799" b="true">
                <a:solidFill>
                  <a:srgbClr val="00BF6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경제성장률(0.63)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99853" y="585787"/>
            <a:ext cx="111937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 spc="-27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숙박업_상관 관계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3639" y="3897677"/>
            <a:ext cx="9888835" cy="727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경제성장률과 숙박업 관계 =  0.63</a:t>
            </a:r>
          </a:p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 </a:t>
            </a: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- 경제 성장률이 높아질수록 숙박업도 매출 상승</a:t>
            </a: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- 특히 휴양 콘도업=  0.76</a:t>
            </a: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: 경제가 성장할수록 여가 형 숙박 시설 수요 ▲</a:t>
            </a:r>
          </a:p>
          <a:p>
            <a:pPr algn="just">
              <a:lnSpc>
                <a:spcPts val="4449"/>
              </a:lnSpc>
            </a:pPr>
          </a:p>
          <a:p>
            <a:pPr algn="just">
              <a:lnSpc>
                <a:spcPts val="4449"/>
              </a:lnSpc>
            </a:pPr>
          </a:p>
          <a:p>
            <a:pPr algn="just">
              <a:lnSpc>
                <a:spcPts val="4449"/>
              </a:lnSpc>
            </a:pPr>
            <a:r>
              <a:rPr lang="en-US" b="true" sz="2499" spc="-12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물가는 숙박업 매출과 연관이 없음</a:t>
            </a: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→ 숙박업 물가는 여행 수요, 정책 변화, 특정 이벤트 등 </a:t>
            </a: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외부 요인에 더 영향을 받을 가능성 ; (ex) 비/성수기</a:t>
            </a:r>
          </a:p>
          <a:p>
            <a:pPr algn="just">
              <a:lnSpc>
                <a:spcPts val="4449"/>
              </a:lnSpc>
            </a:pPr>
          </a:p>
          <a:p>
            <a:pPr algn="just">
              <a:lnSpc>
                <a:spcPts val="4449"/>
              </a:lnSpc>
            </a:pPr>
          </a:p>
          <a:p>
            <a:pPr algn="just">
              <a:lnSpc>
                <a:spcPts val="444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 </a:t>
            </a:r>
          </a:p>
          <a:p>
            <a:pPr algn="just">
              <a:lnSpc>
                <a:spcPts val="444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10576414" y="6654042"/>
            <a:ext cx="169169" cy="4514720"/>
            <a:chOff x="0" y="0"/>
            <a:chExt cx="44555" cy="11890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555" cy="1189062"/>
            </a:xfrm>
            <a:custGeom>
              <a:avLst/>
              <a:gdLst/>
              <a:ahLst/>
              <a:cxnLst/>
              <a:rect r="r" b="b" t="t" l="l"/>
              <a:pathLst>
                <a:path h="1189062" w="44555">
                  <a:moveTo>
                    <a:pt x="0" y="0"/>
                  </a:moveTo>
                  <a:lnTo>
                    <a:pt x="44555" y="0"/>
                  </a:lnTo>
                  <a:lnTo>
                    <a:pt x="44555" y="1189062"/>
                  </a:lnTo>
                  <a:lnTo>
                    <a:pt x="0" y="1189062"/>
                  </a:lnTo>
                  <a:close/>
                </a:path>
              </a:pathLst>
            </a:custGeom>
            <a:solidFill>
              <a:srgbClr val="238922">
                <a:alpha val="1098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555" cy="124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83358" y="3373492"/>
            <a:ext cx="54602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&lt;2&gt;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67971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66413" y="3512530"/>
            <a:ext cx="12662854" cy="5745770"/>
          </a:xfrm>
          <a:custGeom>
            <a:avLst/>
            <a:gdLst/>
            <a:ahLst/>
            <a:cxnLst/>
            <a:rect r="r" b="b" t="t" l="l"/>
            <a:pathLst>
              <a:path h="5745770" w="12662854">
                <a:moveTo>
                  <a:pt x="0" y="0"/>
                </a:moveTo>
                <a:lnTo>
                  <a:pt x="12662855" y="0"/>
                </a:lnTo>
                <a:lnTo>
                  <a:pt x="12662855" y="5745770"/>
                </a:lnTo>
                <a:lnTo>
                  <a:pt x="0" y="574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주제 선정 이유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62525"/>
            <a:ext cx="15538281" cy="78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침체가 소비자들의 소비 패턴에 어떻게 영향을 미칠까?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289246"/>
            <a:ext cx="16230600" cy="2537322"/>
            <a:chOff x="0" y="0"/>
            <a:chExt cx="14431875" cy="22561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31876" cy="2256128"/>
            </a:xfrm>
            <a:custGeom>
              <a:avLst/>
              <a:gdLst/>
              <a:ahLst/>
              <a:cxnLst/>
              <a:rect r="r" b="b" t="t" l="l"/>
              <a:pathLst>
                <a:path h="2256128" w="14431876">
                  <a:moveTo>
                    <a:pt x="14307415" y="59690"/>
                  </a:moveTo>
                  <a:cubicBezTo>
                    <a:pt x="14342976" y="59690"/>
                    <a:pt x="14372185" y="88900"/>
                    <a:pt x="14372185" y="124460"/>
                  </a:cubicBezTo>
                  <a:lnTo>
                    <a:pt x="14372185" y="2131668"/>
                  </a:lnTo>
                  <a:cubicBezTo>
                    <a:pt x="14372185" y="2167228"/>
                    <a:pt x="14342976" y="2196438"/>
                    <a:pt x="14307415" y="2196438"/>
                  </a:cubicBezTo>
                  <a:lnTo>
                    <a:pt x="124460" y="2196438"/>
                  </a:lnTo>
                  <a:cubicBezTo>
                    <a:pt x="88900" y="2196438"/>
                    <a:pt x="59690" y="2167228"/>
                    <a:pt x="59690" y="213166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307415" y="59690"/>
                  </a:lnTo>
                  <a:moveTo>
                    <a:pt x="1430741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131668"/>
                  </a:lnTo>
                  <a:cubicBezTo>
                    <a:pt x="0" y="2200248"/>
                    <a:pt x="55880" y="2256128"/>
                    <a:pt x="124460" y="2256128"/>
                  </a:cubicBezTo>
                  <a:lnTo>
                    <a:pt x="14307415" y="2256128"/>
                  </a:lnTo>
                  <a:cubicBezTo>
                    <a:pt x="14375995" y="2256128"/>
                    <a:pt x="14431876" y="2200248"/>
                    <a:pt x="14431876" y="2131668"/>
                  </a:cubicBezTo>
                  <a:lnTo>
                    <a:pt x="14431876" y="124460"/>
                  </a:lnTo>
                  <a:cubicBezTo>
                    <a:pt x="14431876" y="55880"/>
                    <a:pt x="14375995" y="0"/>
                    <a:pt x="14307415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977393"/>
            <a:ext cx="5621305" cy="1088119"/>
            <a:chOff x="0" y="0"/>
            <a:chExt cx="3411676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11676" cy="660400"/>
            </a:xfrm>
            <a:custGeom>
              <a:avLst/>
              <a:gdLst/>
              <a:ahLst/>
              <a:cxnLst/>
              <a:rect r="r" b="b" t="t" l="l"/>
              <a:pathLst>
                <a:path h="660400" w="3411676">
                  <a:moveTo>
                    <a:pt x="32872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7216" y="0"/>
                  </a:lnTo>
                  <a:cubicBezTo>
                    <a:pt x="3355796" y="0"/>
                    <a:pt x="3411676" y="55880"/>
                    <a:pt x="3411676" y="124460"/>
                  </a:cubicBezTo>
                  <a:lnTo>
                    <a:pt x="3411676" y="535940"/>
                  </a:lnTo>
                  <a:cubicBezTo>
                    <a:pt x="3411676" y="604520"/>
                    <a:pt x="3355796" y="660400"/>
                    <a:pt x="3287216" y="66040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074912"/>
            <a:ext cx="562130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5999">
                <a:solidFill>
                  <a:srgbClr val="F5F5F4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결론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5209" y="4816845"/>
            <a:ext cx="1323005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사치품은 전반적으로 물가에 큰 영향을 받지 않음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748028" y="5003525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50"/>
                </a:lnTo>
                <a:lnTo>
                  <a:pt x="0" y="27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748028" y="5668830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49"/>
                </a:lnTo>
                <a:lnTo>
                  <a:pt x="0" y="27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2929" y="5550423"/>
            <a:ext cx="1410748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그러나 국내 여행업, 관광 숙박업 같은 경우 경제 침체에 매출 타격이 큼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51971" y="370858"/>
            <a:ext cx="2088613" cy="146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1"/>
              </a:lnSpc>
              <a:spcBef>
                <a:spcPct val="0"/>
              </a:spcBef>
            </a:pPr>
            <a:r>
              <a:rPr lang="en-US" sz="8565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출처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5066" y="2013138"/>
            <a:ext cx="14654090" cy="504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&lt;1&gt; 데이터</a:t>
            </a: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KSDC 데이터베이스. https://www.ksdcdb.kr/main.do</a:t>
            </a: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KOSIS 통계청 https://www.kosis.kr/index/index.do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&lt;2&gt;</a:t>
            </a: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Graphics : Canva</a:t>
            </a:r>
          </a:p>
          <a:p>
            <a:pPr algn="ctr">
              <a:lnSpc>
                <a:spcPts val="3048"/>
              </a:lnSpc>
            </a:pPr>
          </a:p>
          <a:p>
            <a:pPr algn="ctr">
              <a:lnSpc>
                <a:spcPts val="3048"/>
              </a:lnSpc>
            </a:pPr>
          </a:p>
          <a:p>
            <a:pPr algn="ctr">
              <a:lnSpc>
                <a:spcPts val="3048"/>
              </a:lnSpc>
            </a:pPr>
          </a:p>
          <a:p>
            <a:pPr algn="ctr">
              <a:lnSpc>
                <a:spcPts val="30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43593" y="3400717"/>
            <a:ext cx="13919249" cy="292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침체와 </a:t>
            </a:r>
          </a:p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소비  변화 - 오프라인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KDT-7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22482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MySQL Presentation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871" y="8712620"/>
            <a:ext cx="489388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053882" y="7779925"/>
            <a:ext cx="173402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b="true" sz="4995" i="true" spc="-244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이인엽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4073" y="2629192"/>
            <a:ext cx="11301259" cy="2322449"/>
          </a:xfrm>
          <a:custGeom>
            <a:avLst/>
            <a:gdLst/>
            <a:ahLst/>
            <a:cxnLst/>
            <a:rect r="r" b="b" t="t" l="l"/>
            <a:pathLst>
              <a:path h="2322449" w="11301259">
                <a:moveTo>
                  <a:pt x="0" y="0"/>
                </a:moveTo>
                <a:lnTo>
                  <a:pt x="11301259" y="0"/>
                </a:lnTo>
                <a:lnTo>
                  <a:pt x="11301259" y="2322449"/>
                </a:lnTo>
                <a:lnTo>
                  <a:pt x="0" y="232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21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51309" y="5664445"/>
            <a:ext cx="11301259" cy="3220859"/>
          </a:xfrm>
          <a:custGeom>
            <a:avLst/>
            <a:gdLst/>
            <a:ahLst/>
            <a:cxnLst/>
            <a:rect r="r" b="b" t="t" l="l"/>
            <a:pathLst>
              <a:path h="3220859" w="11301259">
                <a:moveTo>
                  <a:pt x="0" y="0"/>
                </a:moveTo>
                <a:lnTo>
                  <a:pt x="11301259" y="0"/>
                </a:lnTo>
                <a:lnTo>
                  <a:pt x="11301259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2502" y="651516"/>
            <a:ext cx="12452635" cy="126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b="true" sz="8299" i="true" spc="-406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배경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71800"/>
          <a:ext cx="11003887" cy="6600825"/>
        </p:xfrm>
        <a:graphic>
          <a:graphicData uri="http://schemas.openxmlformats.org/drawingml/2006/table">
            <a:tbl>
              <a:tblPr/>
              <a:tblGrid>
                <a:gridCol w="2036444"/>
                <a:gridCol w="2036444"/>
                <a:gridCol w="2036444"/>
                <a:gridCol w="4894555"/>
              </a:tblGrid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retail_sales_pct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주요 유통업체별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주요 유통업체별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주요 유통업체별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11017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smallint unsigned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백화점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전년대비 백화점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대형마트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전년대비 대형마트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편의점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전년대비 편의점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SSM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전년대비 SSM 매출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400327" y="3412595"/>
            <a:ext cx="6137851" cy="394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4195" spc="-205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SSM</a:t>
            </a:r>
          </a:p>
          <a:p>
            <a:pPr algn="l">
              <a:lnSpc>
                <a:spcPts val="5034"/>
              </a:lnSpc>
            </a:pPr>
            <a:r>
              <a:rPr lang="en-US" sz="4195" spc="-205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(super supermarket,</a:t>
            </a:r>
          </a:p>
          <a:p>
            <a:pPr algn="l">
              <a:lnSpc>
                <a:spcPts val="5874"/>
              </a:lnSpc>
            </a:pPr>
            <a:r>
              <a:rPr lang="en-US" sz="4195" spc="-205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기업형 슈퍼마켓)</a:t>
            </a:r>
          </a:p>
          <a:p>
            <a:pPr algn="l">
              <a:lnSpc>
                <a:spcPts val="5034"/>
              </a:lnSpc>
            </a:pPr>
          </a:p>
          <a:p>
            <a:pPr algn="l">
              <a:lnSpc>
                <a:spcPts val="5034"/>
              </a:lnSpc>
            </a:pPr>
            <a:r>
              <a:rPr lang="en-US" sz="4195" spc="-205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: GS더프레시, </a:t>
            </a:r>
          </a:p>
          <a:p>
            <a:pPr algn="l">
              <a:lnSpc>
                <a:spcPts val="5034"/>
              </a:lnSpc>
            </a:pPr>
            <a:r>
              <a:rPr lang="en-US" sz="4195" spc="-205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이마트 에브리데이 등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8805" y="931863"/>
            <a:ext cx="1119378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spc="-323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테이블 명세서 - 오프라인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489148" y="865188"/>
            <a:ext cx="14288" cy="1076325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22482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1570804"/>
          <a:ext cx="9377731" cy="7687496"/>
        </p:xfrm>
        <a:graphic>
          <a:graphicData uri="http://schemas.openxmlformats.org/drawingml/2006/table">
            <a:tbl>
              <a:tblPr/>
              <a:tblGrid>
                <a:gridCol w="2165273"/>
                <a:gridCol w="2165273"/>
                <a:gridCol w="2165273"/>
                <a:gridCol w="2881912"/>
              </a:tblGrid>
              <a:tr h="960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product_sales_pct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0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상품군별 소매판매액 지수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상품군별 소매판매액 지수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상품군별 소매판매액 지수 증감률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960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전체 소매판매액지수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내구재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차량연료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1212832" y="3171825"/>
            <a:ext cx="6065518" cy="383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4500" spc="-22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소매 판매액 지수: </a:t>
            </a:r>
          </a:p>
          <a:p>
            <a:pPr algn="l">
              <a:lnSpc>
                <a:spcPts val="6120"/>
              </a:lnSpc>
            </a:pPr>
            <a:r>
              <a:rPr lang="en-US" sz="4500" spc="-22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소매업체의 판매 액을 </a:t>
            </a:r>
          </a:p>
          <a:p>
            <a:pPr algn="l">
              <a:lnSpc>
                <a:spcPts val="6120"/>
              </a:lnSpc>
            </a:pPr>
          </a:p>
          <a:p>
            <a:pPr algn="l">
              <a:lnSpc>
                <a:spcPts val="6120"/>
              </a:lnSpc>
            </a:pPr>
            <a:r>
              <a:rPr lang="en-US" sz="4500" spc="-22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기준 년도(2020년)를 </a:t>
            </a:r>
          </a:p>
          <a:p>
            <a:pPr algn="l">
              <a:lnSpc>
                <a:spcPts val="6120"/>
              </a:lnSpc>
            </a:pPr>
            <a:r>
              <a:rPr lang="en-US" sz="4500" spc="-22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100으로 환산한 지수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22482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1403350"/>
          <a:ext cx="9377731" cy="7854950"/>
        </p:xfrm>
        <a:graphic>
          <a:graphicData uri="http://schemas.openxmlformats.org/drawingml/2006/table">
            <a:tbl>
              <a:tblPr/>
              <a:tblGrid>
                <a:gridCol w="2165273"/>
                <a:gridCol w="2165273"/>
                <a:gridCol w="2165273"/>
                <a:gridCol w="2881912"/>
              </a:tblGrid>
              <a:tr h="9608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traditional_market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608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소상공인시장 경기동향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소상공인시장 경기동향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소상공인시장 경기동향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8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9608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8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소상공인체감BSI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소상공인 체감 BSI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8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전통시장체감BSI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double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전통시장 체감 BSI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8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9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1212832" y="3171825"/>
            <a:ext cx="6816051" cy="460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4500" spc="-22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BSI는 경기실사지수(Business Survey Index)</a:t>
            </a:r>
          </a:p>
          <a:p>
            <a:pPr algn="l">
              <a:lnSpc>
                <a:spcPts val="6120"/>
              </a:lnSpc>
            </a:pPr>
          </a:p>
          <a:p>
            <a:pPr algn="l">
              <a:lnSpc>
                <a:spcPts val="6120"/>
              </a:lnSpc>
            </a:pPr>
            <a:r>
              <a:rPr lang="en-US" sz="4500" spc="-220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100이면 보합, 100초과이면 호전, 100미만이면 악화를 나타냄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5484" y="2119813"/>
            <a:ext cx="15317032" cy="7658516"/>
          </a:xfrm>
          <a:custGeom>
            <a:avLst/>
            <a:gdLst/>
            <a:ahLst/>
            <a:cxnLst/>
            <a:rect r="r" b="b" t="t" l="l"/>
            <a:pathLst>
              <a:path h="7658516" w="15317032">
                <a:moveTo>
                  <a:pt x="0" y="0"/>
                </a:moveTo>
                <a:lnTo>
                  <a:pt x="15317032" y="0"/>
                </a:lnTo>
                <a:lnTo>
                  <a:pt x="15317032" y="7658516"/>
                </a:lnTo>
                <a:lnTo>
                  <a:pt x="0" y="7658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2502" y="651516"/>
            <a:ext cx="12452635" cy="126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b="true" sz="8299" i="true" spc="-406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오프라인 쇼핑 시장 동향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51297" y="9778329"/>
            <a:ext cx="10835044" cy="61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2019" spc="-98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경제성장률에  크게 영향을 받음</a:t>
            </a:r>
          </a:p>
          <a:p>
            <a:pPr algn="ctr">
              <a:lnSpc>
                <a:spcPts val="242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642755"/>
            <a:ext cx="2519305" cy="61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b="true" sz="2019" i="true" spc="-98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상관계수</a:t>
            </a:r>
          </a:p>
          <a:p>
            <a:pPr algn="ctr">
              <a:lnSpc>
                <a:spcPts val="2423"/>
              </a:lnSpc>
            </a:pPr>
            <a:r>
              <a:rPr lang="en-US" b="true" sz="2019" i="true" spc="-98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0.69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884" y="2452047"/>
            <a:ext cx="14843597" cy="7421798"/>
          </a:xfrm>
          <a:custGeom>
            <a:avLst/>
            <a:gdLst/>
            <a:ahLst/>
            <a:cxnLst/>
            <a:rect r="r" b="b" t="t" l="l"/>
            <a:pathLst>
              <a:path h="7421798" w="14843597">
                <a:moveTo>
                  <a:pt x="0" y="0"/>
                </a:moveTo>
                <a:lnTo>
                  <a:pt x="14843596" y="0"/>
                </a:lnTo>
                <a:lnTo>
                  <a:pt x="14843596" y="7421798"/>
                </a:lnTo>
                <a:lnTo>
                  <a:pt x="0" y="742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9804" y="1916388"/>
            <a:ext cx="5418196" cy="1517095"/>
          </a:xfrm>
          <a:custGeom>
            <a:avLst/>
            <a:gdLst/>
            <a:ahLst/>
            <a:cxnLst/>
            <a:rect r="r" b="b" t="t" l="l"/>
            <a:pathLst>
              <a:path h="1517095" w="5418196">
                <a:moveTo>
                  <a:pt x="0" y="0"/>
                </a:moveTo>
                <a:lnTo>
                  <a:pt x="5418196" y="0"/>
                </a:lnTo>
                <a:lnTo>
                  <a:pt x="5418196" y="1517095"/>
                </a:lnTo>
                <a:lnTo>
                  <a:pt x="0" y="1517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2502" y="651516"/>
            <a:ext cx="12452635" cy="126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b="true" sz="8299" i="true" spc="-406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오프라인 유통업 매출 동향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58911" y="9671455"/>
            <a:ext cx="10835044" cy="61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2019" spc="-98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대형마트가 경기침체에 가장 영향을 받음</a:t>
            </a:r>
          </a:p>
          <a:p>
            <a:pPr algn="ctr">
              <a:lnSpc>
                <a:spcPts val="242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3914" y="8642755"/>
            <a:ext cx="2519305" cy="123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b="true" sz="2019" i="true" spc="-98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상관계수</a:t>
            </a:r>
          </a:p>
          <a:p>
            <a:pPr algn="ctr">
              <a:lnSpc>
                <a:spcPts val="2423"/>
              </a:lnSpc>
            </a:pPr>
            <a:r>
              <a:rPr lang="en-US" b="true" sz="2019" i="true" spc="-98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백화점: 0.27</a:t>
            </a:r>
          </a:p>
          <a:p>
            <a:pPr algn="ctr">
              <a:lnSpc>
                <a:spcPts val="2423"/>
              </a:lnSpc>
            </a:pPr>
            <a:r>
              <a:rPr lang="en-US" b="true" sz="2019" i="true" spc="-98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대형마트: 0.47</a:t>
            </a:r>
          </a:p>
          <a:p>
            <a:pPr algn="ctr">
              <a:lnSpc>
                <a:spcPts val="2423"/>
              </a:lnSpc>
            </a:pPr>
            <a:r>
              <a:rPr lang="en-US" b="true" sz="2019" i="true" spc="-98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SSM: 0.08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0835" y="2149929"/>
            <a:ext cx="14575969" cy="7287984"/>
          </a:xfrm>
          <a:custGeom>
            <a:avLst/>
            <a:gdLst/>
            <a:ahLst/>
            <a:cxnLst/>
            <a:rect r="r" b="b" t="t" l="l"/>
            <a:pathLst>
              <a:path h="7287984" w="14575969">
                <a:moveTo>
                  <a:pt x="0" y="0"/>
                </a:moveTo>
                <a:lnTo>
                  <a:pt x="14575968" y="0"/>
                </a:lnTo>
                <a:lnTo>
                  <a:pt x="14575968" y="7287985"/>
                </a:lnTo>
                <a:lnTo>
                  <a:pt x="0" y="7287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42502" y="651516"/>
            <a:ext cx="1245263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b="true" sz="8299" spc="-406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전통시장 경기 동향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51297" y="9437914"/>
            <a:ext cx="10835044" cy="61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sz="2019" spc="-98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경제성장률에  영향을 받음</a:t>
            </a:r>
          </a:p>
          <a:p>
            <a:pPr algn="ctr">
              <a:lnSpc>
                <a:spcPts val="242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18440" y="8822369"/>
            <a:ext cx="2519305" cy="92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"/>
              </a:lnSpc>
            </a:pPr>
            <a:r>
              <a:rPr lang="en-US" b="true" sz="2019" i="true" spc="-98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상관계수</a:t>
            </a:r>
          </a:p>
          <a:p>
            <a:pPr algn="ctr">
              <a:lnSpc>
                <a:spcPts val="2423"/>
              </a:lnSpc>
            </a:pPr>
            <a:r>
              <a:rPr lang="en-US" b="true" sz="2019" i="true" spc="-98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소상공인: 0.49</a:t>
            </a:r>
          </a:p>
          <a:p>
            <a:pPr algn="ctr">
              <a:lnSpc>
                <a:spcPts val="2423"/>
              </a:lnSpc>
            </a:pPr>
            <a:r>
              <a:rPr lang="en-US" b="true" sz="2019" i="true" spc="-98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전통시장: 0.58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61443" y="2613937"/>
            <a:ext cx="1872352" cy="30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  <a:spcBef>
                <a:spcPct val="0"/>
              </a:spcBef>
            </a:pPr>
            <a:r>
              <a:rPr lang="en-US" b="true" sz="1962" i="true" spc="-96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BSI: 경기실사지수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7377" y="2650911"/>
            <a:ext cx="811530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39"/>
              </a:lnSpc>
            </a:pPr>
            <a:r>
              <a:rPr lang="en-US" sz="9199" spc="-450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경기침체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388350"/>
            <a:ext cx="453412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글로벌 금융위기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9317" y="7594172"/>
            <a:ext cx="317098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500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2008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62822" y="8388350"/>
            <a:ext cx="453412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코로나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44390" y="7594172"/>
            <a:ext cx="317098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500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2020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96945" y="8407614"/>
            <a:ext cx="453412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저성장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78512" y="7613436"/>
            <a:ext cx="317098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500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현재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1423226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-4534122" y="6845086"/>
            <a:ext cx="16898129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3098364" y="6661976"/>
            <a:ext cx="394795" cy="39479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32486" y="6690551"/>
            <a:ext cx="394795" cy="39479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166609" y="6647688"/>
            <a:ext cx="394795" cy="39479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3162" y="1741004"/>
            <a:ext cx="11780966" cy="7649817"/>
          </a:xfrm>
          <a:custGeom>
            <a:avLst/>
            <a:gdLst/>
            <a:ahLst/>
            <a:cxnLst/>
            <a:rect r="r" b="b" t="t" l="l"/>
            <a:pathLst>
              <a:path h="7649817" w="11780966">
                <a:moveTo>
                  <a:pt x="0" y="0"/>
                </a:moveTo>
                <a:lnTo>
                  <a:pt x="11780966" y="0"/>
                </a:lnTo>
                <a:lnTo>
                  <a:pt x="11780966" y="7649818"/>
                </a:lnTo>
                <a:lnTo>
                  <a:pt x="0" y="7649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9" r="-8717" b="-39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32332"/>
            <a:ext cx="18288000" cy="762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1"/>
              </a:lnSpc>
            </a:pPr>
            <a:r>
              <a:rPr lang="en-US" b="true" sz="4942" i="true" spc="-24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오프라인 상품군별 매출 상관관계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38921" y="2604052"/>
            <a:ext cx="4243344" cy="591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b="true" sz="3595" i="true" spc="-176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경기 의존 품목</a:t>
            </a:r>
          </a:p>
          <a:p>
            <a:pPr algn="l">
              <a:lnSpc>
                <a:spcPts val="3720"/>
              </a:lnSpc>
            </a:pPr>
            <a:r>
              <a:rPr lang="en-US" b="true" sz="2695" i="true" spc="-13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: 가방, 신발, 준내구재, 의복</a:t>
            </a: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4962"/>
              </a:lnSpc>
            </a:pPr>
            <a:r>
              <a:rPr lang="en-US" b="true" sz="3595" i="true" spc="-176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경기 둔감 품목</a:t>
            </a:r>
          </a:p>
          <a:p>
            <a:pPr algn="l">
              <a:lnSpc>
                <a:spcPts val="3720"/>
              </a:lnSpc>
            </a:pPr>
            <a:r>
              <a:rPr lang="en-US" b="true" sz="2695" i="true" spc="-132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: 서적문구, 음식료품, 가전제품, 수입승용차, 의약품</a:t>
            </a: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289246"/>
            <a:ext cx="16230600" cy="3204767"/>
            <a:chOff x="0" y="0"/>
            <a:chExt cx="14431875" cy="2849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31876" cy="2849605"/>
            </a:xfrm>
            <a:custGeom>
              <a:avLst/>
              <a:gdLst/>
              <a:ahLst/>
              <a:cxnLst/>
              <a:rect r="r" b="b" t="t" l="l"/>
              <a:pathLst>
                <a:path h="2849605" w="14431876">
                  <a:moveTo>
                    <a:pt x="14307415" y="59690"/>
                  </a:moveTo>
                  <a:cubicBezTo>
                    <a:pt x="14342976" y="59690"/>
                    <a:pt x="14372185" y="88900"/>
                    <a:pt x="14372185" y="124460"/>
                  </a:cubicBezTo>
                  <a:lnTo>
                    <a:pt x="14372185" y="2725145"/>
                  </a:lnTo>
                  <a:cubicBezTo>
                    <a:pt x="14372185" y="2760705"/>
                    <a:pt x="14342976" y="2789915"/>
                    <a:pt x="14307415" y="2789915"/>
                  </a:cubicBezTo>
                  <a:lnTo>
                    <a:pt x="124460" y="2789915"/>
                  </a:lnTo>
                  <a:cubicBezTo>
                    <a:pt x="88900" y="2789915"/>
                    <a:pt x="59690" y="2760705"/>
                    <a:pt x="59690" y="27251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307415" y="59690"/>
                  </a:lnTo>
                  <a:moveTo>
                    <a:pt x="1430741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25145"/>
                  </a:lnTo>
                  <a:cubicBezTo>
                    <a:pt x="0" y="2793725"/>
                    <a:pt x="55880" y="2849605"/>
                    <a:pt x="124460" y="2849605"/>
                  </a:cubicBezTo>
                  <a:lnTo>
                    <a:pt x="14307415" y="2849605"/>
                  </a:lnTo>
                  <a:cubicBezTo>
                    <a:pt x="14375995" y="2849605"/>
                    <a:pt x="14431876" y="2793725"/>
                    <a:pt x="14431876" y="2725145"/>
                  </a:cubicBezTo>
                  <a:lnTo>
                    <a:pt x="14431876" y="124460"/>
                  </a:lnTo>
                  <a:cubicBezTo>
                    <a:pt x="14431876" y="55880"/>
                    <a:pt x="14375995" y="0"/>
                    <a:pt x="14307415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977393"/>
            <a:ext cx="5621305" cy="1088119"/>
            <a:chOff x="0" y="0"/>
            <a:chExt cx="3411676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11676" cy="660400"/>
            </a:xfrm>
            <a:custGeom>
              <a:avLst/>
              <a:gdLst/>
              <a:ahLst/>
              <a:cxnLst/>
              <a:rect r="r" b="b" t="t" l="l"/>
              <a:pathLst>
                <a:path h="660400" w="3411676">
                  <a:moveTo>
                    <a:pt x="32872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7216" y="0"/>
                  </a:lnTo>
                  <a:cubicBezTo>
                    <a:pt x="3355796" y="0"/>
                    <a:pt x="3411676" y="55880"/>
                    <a:pt x="3411676" y="124460"/>
                  </a:cubicBezTo>
                  <a:lnTo>
                    <a:pt x="3411676" y="535940"/>
                  </a:lnTo>
                  <a:cubicBezTo>
                    <a:pt x="3411676" y="604520"/>
                    <a:pt x="3355796" y="660400"/>
                    <a:pt x="3287216" y="66040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074912"/>
            <a:ext cx="562130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5999">
                <a:solidFill>
                  <a:srgbClr val="F5F5F4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결론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5209" y="4816845"/>
            <a:ext cx="1182841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오프라인 시장은 경기침체에 크게 영향을 받음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748028" y="5003525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50"/>
                </a:lnTo>
                <a:lnTo>
                  <a:pt x="0" y="27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748028" y="5668830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49"/>
                </a:lnTo>
                <a:lnTo>
                  <a:pt x="0" y="27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2929" y="5550423"/>
            <a:ext cx="1410748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패션 및 생활 관련 소비가 경기에 민감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1748028" y="6402408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49"/>
                </a:lnTo>
                <a:lnTo>
                  <a:pt x="0" y="27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92929" y="6284001"/>
            <a:ext cx="1459694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필수재는 경기 침체에도 소비가 유지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22482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51971" y="370858"/>
            <a:ext cx="2088613" cy="146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1"/>
              </a:lnSpc>
              <a:spcBef>
                <a:spcPct val="0"/>
              </a:spcBef>
            </a:pPr>
            <a:r>
              <a:rPr lang="en-US" sz="8565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출처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5066" y="2013138"/>
            <a:ext cx="11113403" cy="700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통계 데이터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나라지표, 「소상공인시장 경기동향조사 결과」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통계청,「서비스업동향조사」, 2024.12, 2025.02.17, 소매업태별 판매액지수(2020=100.0)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통계청,「서비스업동향조사」, 2024.12, 2025.02.17, 재별 및 상품군별 소매판매액지수(2020=100.0)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기사</a:t>
            </a:r>
          </a:p>
          <a:p>
            <a:pPr algn="l">
              <a:lnSpc>
                <a:spcPts val="2800"/>
              </a:lnSpc>
            </a:pPr>
            <a:r>
              <a:rPr lang="en-US" sz="2000" spc="-78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"요즘 누가 매장에서 사요?"…대세 된 온라인 소비, 문 닫는 가게들 [친절한 뉴스K] / KBS 2024.08.13.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https://youtu.be/TaNO8x_-XFA?si=oBNhIdyJWMlFjcwo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대형마트·백화점·리조트까지..곳곳 폐업, "다 죽어요" 경기침체 여파에 생계 막막 - [핫이슈PLAY] MBC뉴스 2024년 1월 28일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https://www.youtube.com/live/1ZNx6zU860k?si=6LgA-jSbeBb4IzhY</a:t>
            </a:r>
            <a:r>
              <a:rPr lang="en-US" sz="20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'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소비심리 위축, 대형마트·백화점 덮쳤다···집 앞 편의점·마트만 온기</a:t>
            </a:r>
          </a:p>
          <a:p>
            <a:pPr algn="l">
              <a:lnSpc>
                <a:spcPts val="3048"/>
              </a:lnSpc>
            </a:pPr>
            <a:r>
              <a:rPr lang="en-US" sz="2177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https://www.mk.co.kr/news/economy/11178234</a:t>
            </a:r>
          </a:p>
          <a:p>
            <a:pPr algn="ctr">
              <a:lnSpc>
                <a:spcPts val="3048"/>
              </a:lnSpc>
            </a:pPr>
          </a:p>
          <a:p>
            <a:pPr algn="ctr">
              <a:lnSpc>
                <a:spcPts val="3048"/>
              </a:lnSpc>
            </a:pPr>
          </a:p>
          <a:p>
            <a:pPr algn="ctr">
              <a:lnSpc>
                <a:spcPts val="3048"/>
              </a:lnSpc>
            </a:pPr>
          </a:p>
          <a:p>
            <a:pPr algn="ctr">
              <a:lnSpc>
                <a:spcPts val="30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43593" y="3400717"/>
            <a:ext cx="13919249" cy="292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침체와 </a:t>
            </a:r>
          </a:p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소비  변화 - 온라인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KDT-7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22482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MySQL Presentation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871" y="8712620"/>
            <a:ext cx="489388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053882" y="7779925"/>
            <a:ext cx="173402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b="true" sz="4995" i="true" spc="-244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이유정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71800"/>
          <a:ext cx="8827340" cy="6286500"/>
        </p:xfrm>
        <a:graphic>
          <a:graphicData uri="http://schemas.openxmlformats.org/drawingml/2006/table">
            <a:tbl>
              <a:tblPr/>
              <a:tblGrid>
                <a:gridCol w="2038190"/>
                <a:gridCol w="2038190"/>
                <a:gridCol w="2038190"/>
                <a:gridCol w="2712769"/>
              </a:tblGrid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ecommerce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연도별 온라인 쇼핑 거래액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연도별 온라인 쇼핑 거래액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연도별 온라인 쇼핑 거래액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종합몰과 전문몰 합계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종합몰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전문몰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222482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119378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0"/>
              </a:lnSpc>
            </a:pPr>
            <a:r>
              <a:rPr lang="en-US" sz="8700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테이블 명세서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07476" y="3959345"/>
            <a:ext cx="6221874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-171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종합몰: </a:t>
            </a:r>
          </a:p>
          <a:p>
            <a:pPr algn="l">
              <a:lnSpc>
                <a:spcPts val="3600"/>
              </a:lnSpc>
            </a:pPr>
            <a:r>
              <a:rPr lang="en-US" sz="3000" spc="-147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백화점, 홈쇼핑, 대형마트 등 다양한 유통 채널의 상품을 한 곳에 모아 판매하는 인터넷 쇼핑몰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7476" y="6349533"/>
            <a:ext cx="622187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-171" b="true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전문몰: </a:t>
            </a:r>
          </a:p>
          <a:p>
            <a:pPr algn="l">
              <a:lnSpc>
                <a:spcPts val="3600"/>
              </a:lnSpc>
            </a:pPr>
            <a:r>
              <a:rPr lang="en-US" sz="3000" spc="-147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패션의류, 화장품, 가구, 식품 등 카테고리별로 특화된 인터넷 쇼핑몰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457325"/>
          <a:ext cx="8326984" cy="7848600"/>
        </p:xfrm>
        <a:graphic>
          <a:graphicData uri="http://schemas.openxmlformats.org/drawingml/2006/table">
            <a:tbl>
              <a:tblPr/>
              <a:tblGrid>
                <a:gridCol w="2189518"/>
                <a:gridCol w="1887925"/>
                <a:gridCol w="2038721"/>
                <a:gridCol w="2210820"/>
              </a:tblGrid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용이고딕-레귤러 Bold"/>
                          <a:ea typeface="용이고딕-레귤러 Bold"/>
                          <a:cs typeface="용이고딕-레귤러 Bold"/>
                          <a:sym typeface="용이고딕-레귤러 Bold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online_mobile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상품군별/판매매체별 온라인 쇼핑 거래액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상품군별/판매매체별 온라인 쇼핑 거래액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상품군별/판매매체별 온라인 쇼핑 거래액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합계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varchar(50)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의복_온라인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varchar(50)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의복_모바일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varchar(50)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애완용품_온라인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varchar(50)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8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애완용품_모바일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varchar(50)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222482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583336" y="2705100"/>
          <a:ext cx="8326984" cy="6600825"/>
        </p:xfrm>
        <a:graphic>
          <a:graphicData uri="http://schemas.openxmlformats.org/drawingml/2006/table">
            <a:tbl>
              <a:tblPr/>
              <a:tblGrid>
                <a:gridCol w="2038721"/>
                <a:gridCol w="2038721"/>
                <a:gridCol w="2038721"/>
                <a:gridCol w="2210820"/>
              </a:tblGrid>
              <a:tr h="11017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cross_border_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shopping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나라별 해외직접구매액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나라별 해외직접구매액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나라별 해외직접구매액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중국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일본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중남미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7842" y="1908816"/>
            <a:ext cx="17132315" cy="7907223"/>
          </a:xfrm>
          <a:custGeom>
            <a:avLst/>
            <a:gdLst/>
            <a:ahLst/>
            <a:cxnLst/>
            <a:rect r="r" b="b" t="t" l="l"/>
            <a:pathLst>
              <a:path h="7907223" w="17132315">
                <a:moveTo>
                  <a:pt x="0" y="0"/>
                </a:moveTo>
                <a:lnTo>
                  <a:pt x="17132316" y="0"/>
                </a:lnTo>
                <a:lnTo>
                  <a:pt x="17132316" y="7907223"/>
                </a:lnTo>
                <a:lnTo>
                  <a:pt x="0" y="7907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99222" y="4321930"/>
            <a:ext cx="12089557" cy="3080995"/>
          </a:xfrm>
          <a:custGeom>
            <a:avLst/>
            <a:gdLst/>
            <a:ahLst/>
            <a:cxnLst/>
            <a:rect r="r" b="b" t="t" l="l"/>
            <a:pathLst>
              <a:path h="3080995" w="12089557">
                <a:moveTo>
                  <a:pt x="0" y="0"/>
                </a:moveTo>
                <a:lnTo>
                  <a:pt x="12089556" y="0"/>
                </a:lnTo>
                <a:lnTo>
                  <a:pt x="12089556" y="3080995"/>
                </a:lnTo>
                <a:lnTo>
                  <a:pt x="0" y="3080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41991"/>
            <a:ext cx="1828800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-34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온라인 쇼핑 시장 동향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899291"/>
            <a:ext cx="182880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spc="-14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경제성장률과 소매판매액지수와 관련없이  온라인 쇼핑 시장 거래액은</a:t>
            </a:r>
            <a:r>
              <a:rPr lang="en-US" sz="2999" spc="-146">
                <a:solidFill>
                  <a:srgbClr val="B64A30"/>
                </a:solidFill>
                <a:latin typeface="네모고딕"/>
                <a:ea typeface="네모고딕"/>
                <a:cs typeface="네모고딕"/>
                <a:sym typeface="네모고딕"/>
              </a:rPr>
              <a:t> 꾸준히 증가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873177" y="5465820"/>
            <a:ext cx="4897068" cy="368033"/>
          </a:xfrm>
          <a:custGeom>
            <a:avLst/>
            <a:gdLst/>
            <a:ahLst/>
            <a:cxnLst/>
            <a:rect r="r" b="b" t="t" l="l"/>
            <a:pathLst>
              <a:path h="368033" w="4897068">
                <a:moveTo>
                  <a:pt x="0" y="0"/>
                </a:moveTo>
                <a:lnTo>
                  <a:pt x="4897068" y="0"/>
                </a:lnTo>
                <a:lnTo>
                  <a:pt x="4897068" y="368033"/>
                </a:lnTo>
                <a:lnTo>
                  <a:pt x="0" y="36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5510" y="2356491"/>
            <a:ext cx="15176980" cy="7563460"/>
          </a:xfrm>
          <a:custGeom>
            <a:avLst/>
            <a:gdLst/>
            <a:ahLst/>
            <a:cxnLst/>
            <a:rect r="r" b="b" t="t" l="l"/>
            <a:pathLst>
              <a:path h="7563460" w="15176980">
                <a:moveTo>
                  <a:pt x="0" y="0"/>
                </a:moveTo>
                <a:lnTo>
                  <a:pt x="15176980" y="0"/>
                </a:lnTo>
                <a:lnTo>
                  <a:pt x="15176980" y="7563460"/>
                </a:lnTo>
                <a:lnTo>
                  <a:pt x="0" y="756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3" t="-3739" r="-8140" b="-5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9805" y="4802695"/>
            <a:ext cx="13976084" cy="2748524"/>
          </a:xfrm>
          <a:custGeom>
            <a:avLst/>
            <a:gdLst/>
            <a:ahLst/>
            <a:cxnLst/>
            <a:rect r="r" b="b" t="t" l="l"/>
            <a:pathLst>
              <a:path h="2748524" w="13976084">
                <a:moveTo>
                  <a:pt x="0" y="0"/>
                </a:moveTo>
                <a:lnTo>
                  <a:pt x="13976084" y="0"/>
                </a:lnTo>
                <a:lnTo>
                  <a:pt x="13976084" y="2748524"/>
                </a:lnTo>
                <a:lnTo>
                  <a:pt x="0" y="274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41991"/>
            <a:ext cx="1828800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-34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온라인 쇼핑과 모바일 쇼핑 거래액 추이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851666"/>
            <a:ext cx="18288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spc="-14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현재 온라인 쇼핑 시장은 </a:t>
            </a:r>
            <a:r>
              <a:rPr lang="en-US" sz="2999" spc="-146">
                <a:solidFill>
                  <a:srgbClr val="B64A30"/>
                </a:solidFill>
                <a:latin typeface="네모고딕"/>
                <a:ea typeface="네모고딕"/>
                <a:cs typeface="네모고딕"/>
                <a:sym typeface="네모고딕"/>
              </a:rPr>
              <a:t>모바일 쇼핑이 견인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709947" y="5770188"/>
            <a:ext cx="4897068" cy="368033"/>
          </a:xfrm>
          <a:custGeom>
            <a:avLst/>
            <a:gdLst/>
            <a:ahLst/>
            <a:cxnLst/>
            <a:rect r="r" b="b" t="t" l="l"/>
            <a:pathLst>
              <a:path h="368033" w="4897068">
                <a:moveTo>
                  <a:pt x="0" y="0"/>
                </a:moveTo>
                <a:lnTo>
                  <a:pt x="4897068" y="0"/>
                </a:lnTo>
                <a:lnTo>
                  <a:pt x="4897068" y="368033"/>
                </a:lnTo>
                <a:lnTo>
                  <a:pt x="0" y="368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57072" y="9589569"/>
            <a:ext cx="1828800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-12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온라인 쇼핑 시장 = 온라인 쇼핑 + 모바일 쇼핑</a:t>
            </a:r>
          </a:p>
          <a:p>
            <a:pPr algn="ctr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738717" y="3143250"/>
            <a:ext cx="7120533" cy="14288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566249" y="701431"/>
            <a:ext cx="4318999" cy="9585569"/>
          </a:xfrm>
          <a:custGeom>
            <a:avLst/>
            <a:gdLst/>
            <a:ahLst/>
            <a:cxnLst/>
            <a:rect r="r" b="b" t="t" l="l"/>
            <a:pathLst>
              <a:path h="9585569" w="4318999">
                <a:moveTo>
                  <a:pt x="0" y="0"/>
                </a:moveTo>
                <a:lnTo>
                  <a:pt x="4318999" y="0"/>
                </a:lnTo>
                <a:lnTo>
                  <a:pt x="4318999" y="9585569"/>
                </a:lnTo>
                <a:lnTo>
                  <a:pt x="0" y="9585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095" r="-19317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3860" y="1201320"/>
            <a:ext cx="2999890" cy="7131667"/>
          </a:xfrm>
          <a:custGeom>
            <a:avLst/>
            <a:gdLst/>
            <a:ahLst/>
            <a:cxnLst/>
            <a:rect r="r" b="b" t="t" l="l"/>
            <a:pathLst>
              <a:path h="7131667" w="2999890">
                <a:moveTo>
                  <a:pt x="0" y="0"/>
                </a:moveTo>
                <a:lnTo>
                  <a:pt x="2999890" y="0"/>
                </a:lnTo>
                <a:lnTo>
                  <a:pt x="2999890" y="7131667"/>
                </a:lnTo>
                <a:lnTo>
                  <a:pt x="0" y="71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580" r="-25084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38717" y="1019175"/>
            <a:ext cx="732067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상품군별 경제지표 상관계수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38717" y="3483617"/>
            <a:ext cx="7120533" cy="305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146">
                <a:solidFill>
                  <a:srgbClr val="B64A30"/>
                </a:solidFill>
                <a:latin typeface="네모고딕"/>
                <a:ea typeface="네모고딕"/>
                <a:cs typeface="네모고딕"/>
                <a:sym typeface="네모고딕"/>
              </a:rPr>
              <a:t>식음료, 농축수산물</a:t>
            </a:r>
            <a:r>
              <a:rPr lang="en-US" sz="2999" spc="-14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의 경우 </a:t>
            </a:r>
          </a:p>
          <a:p>
            <a:pPr algn="l">
              <a:lnSpc>
                <a:spcPts val="4199"/>
              </a:lnSpc>
            </a:pPr>
            <a:r>
              <a:rPr lang="en-US" sz="2999" spc="-14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경기침체와 상관관계 있음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spc="-146">
                <a:solidFill>
                  <a:srgbClr val="B64A30"/>
                </a:solidFill>
                <a:latin typeface="네모고딕"/>
                <a:ea typeface="네모고딕"/>
                <a:cs typeface="네모고딕"/>
                <a:sym typeface="네모고딕"/>
              </a:rPr>
              <a:t>전자제품이나 유아용품</a:t>
            </a:r>
            <a:r>
              <a:rPr lang="en-US" sz="2999" spc="-14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의 경우</a:t>
            </a:r>
          </a:p>
          <a:p>
            <a:pPr algn="l">
              <a:lnSpc>
                <a:spcPts val="4199"/>
              </a:lnSpc>
            </a:pPr>
            <a:r>
              <a:rPr lang="en-US" sz="2999" spc="-14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경기침체와 관련성 상대적으로 미미함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97097" y="2140535"/>
            <a:ext cx="14376302" cy="6005931"/>
          </a:xfrm>
          <a:custGeom>
            <a:avLst/>
            <a:gdLst/>
            <a:ahLst/>
            <a:cxnLst/>
            <a:rect r="r" b="b" t="t" l="l"/>
            <a:pathLst>
              <a:path h="6005931" w="14376302">
                <a:moveTo>
                  <a:pt x="0" y="0"/>
                </a:moveTo>
                <a:lnTo>
                  <a:pt x="14376302" y="0"/>
                </a:lnTo>
                <a:lnTo>
                  <a:pt x="14376302" y="6005930"/>
                </a:lnTo>
                <a:lnTo>
                  <a:pt x="0" y="6005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62182" y="2789505"/>
            <a:ext cx="3730555" cy="280365"/>
          </a:xfrm>
          <a:custGeom>
            <a:avLst/>
            <a:gdLst/>
            <a:ahLst/>
            <a:cxnLst/>
            <a:rect r="r" b="b" t="t" l="l"/>
            <a:pathLst>
              <a:path h="280365" w="3730555">
                <a:moveTo>
                  <a:pt x="0" y="0"/>
                </a:moveTo>
                <a:lnTo>
                  <a:pt x="3730556" y="0"/>
                </a:lnTo>
                <a:lnTo>
                  <a:pt x="3730556" y="280365"/>
                </a:lnTo>
                <a:lnTo>
                  <a:pt x="0" y="280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61703" y="3550292"/>
            <a:ext cx="4909447" cy="368963"/>
          </a:xfrm>
          <a:custGeom>
            <a:avLst/>
            <a:gdLst/>
            <a:ahLst/>
            <a:cxnLst/>
            <a:rect r="r" b="b" t="t" l="l"/>
            <a:pathLst>
              <a:path h="368963" w="4909447">
                <a:moveTo>
                  <a:pt x="0" y="0"/>
                </a:moveTo>
                <a:lnTo>
                  <a:pt x="4909448" y="0"/>
                </a:lnTo>
                <a:lnTo>
                  <a:pt x="4909448" y="368964"/>
                </a:lnTo>
                <a:lnTo>
                  <a:pt x="0" y="368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89228" y="6537968"/>
            <a:ext cx="4909447" cy="368963"/>
          </a:xfrm>
          <a:custGeom>
            <a:avLst/>
            <a:gdLst/>
            <a:ahLst/>
            <a:cxnLst/>
            <a:rect r="r" b="b" t="t" l="l"/>
            <a:pathLst>
              <a:path h="368963" w="4909447">
                <a:moveTo>
                  <a:pt x="0" y="0"/>
                </a:moveTo>
                <a:lnTo>
                  <a:pt x="4909447" y="0"/>
                </a:lnTo>
                <a:lnTo>
                  <a:pt x="4909447" y="368963"/>
                </a:lnTo>
                <a:lnTo>
                  <a:pt x="0" y="368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9261" y="1146524"/>
            <a:ext cx="1929701" cy="7993951"/>
          </a:xfrm>
          <a:custGeom>
            <a:avLst/>
            <a:gdLst/>
            <a:ahLst/>
            <a:cxnLst/>
            <a:rect r="r" b="b" t="t" l="l"/>
            <a:pathLst>
              <a:path h="7993951" w="1929701">
                <a:moveTo>
                  <a:pt x="0" y="0"/>
                </a:moveTo>
                <a:lnTo>
                  <a:pt x="1929702" y="0"/>
                </a:lnTo>
                <a:lnTo>
                  <a:pt x="1929702" y="7993952"/>
                </a:lnTo>
                <a:lnTo>
                  <a:pt x="0" y="7993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41" r="-46107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64474" y="1848370"/>
            <a:ext cx="7823526" cy="5867644"/>
          </a:xfrm>
          <a:custGeom>
            <a:avLst/>
            <a:gdLst/>
            <a:ahLst/>
            <a:cxnLst/>
            <a:rect r="r" b="b" t="t" l="l"/>
            <a:pathLst>
              <a:path h="5867644" w="7823526">
                <a:moveTo>
                  <a:pt x="0" y="0"/>
                </a:moveTo>
                <a:lnTo>
                  <a:pt x="7823526" y="0"/>
                </a:lnTo>
                <a:lnTo>
                  <a:pt x="7823526" y="5867645"/>
                </a:lnTo>
                <a:lnTo>
                  <a:pt x="0" y="5867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29" y="3143250"/>
            <a:ext cx="7120533" cy="14288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29" y="1019175"/>
            <a:ext cx="7320675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spc="-34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온라인 쇼핑</a:t>
            </a:r>
          </a:p>
          <a:p>
            <a:pPr algn="l">
              <a:lnSpc>
                <a:spcPts val="8399"/>
              </a:lnSpc>
            </a:pPr>
            <a:r>
              <a:rPr lang="en-US" sz="6999" spc="-34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해외직접구매액</a:t>
            </a:r>
          </a:p>
          <a:p>
            <a:pPr algn="l">
              <a:lnSpc>
                <a:spcPts val="83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29" y="3483617"/>
            <a:ext cx="7120533" cy="200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14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경제성장률과 해외직접구매액은</a:t>
            </a:r>
          </a:p>
          <a:p>
            <a:pPr algn="l">
              <a:lnSpc>
                <a:spcPts val="4199"/>
              </a:lnSpc>
            </a:pPr>
            <a:r>
              <a:rPr lang="en-US" sz="2999" spc="-14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상관관계가 미미함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1659" y="561291"/>
            <a:ext cx="0" cy="18671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9666523" y="64"/>
            <a:ext cx="0" cy="1028693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09926" y="3174214"/>
            <a:ext cx="4242523" cy="4231916"/>
          </a:xfrm>
          <a:custGeom>
            <a:avLst/>
            <a:gdLst/>
            <a:ahLst/>
            <a:cxnLst/>
            <a:rect r="r" b="b" t="t" l="l"/>
            <a:pathLst>
              <a:path h="4231916" w="4242523">
                <a:moveTo>
                  <a:pt x="0" y="0"/>
                </a:moveTo>
                <a:lnTo>
                  <a:pt x="4242523" y="0"/>
                </a:lnTo>
                <a:lnTo>
                  <a:pt x="4242523" y="4231917"/>
                </a:lnTo>
                <a:lnTo>
                  <a:pt x="0" y="423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44267" y="561291"/>
            <a:ext cx="2591647" cy="2417300"/>
          </a:xfrm>
          <a:custGeom>
            <a:avLst/>
            <a:gdLst/>
            <a:ahLst/>
            <a:cxnLst/>
            <a:rect r="r" b="b" t="t" l="l"/>
            <a:pathLst>
              <a:path h="2417300" w="2591647">
                <a:moveTo>
                  <a:pt x="0" y="0"/>
                </a:moveTo>
                <a:lnTo>
                  <a:pt x="2591647" y="0"/>
                </a:lnTo>
                <a:lnTo>
                  <a:pt x="2591647" y="2417300"/>
                </a:lnTo>
                <a:lnTo>
                  <a:pt x="0" y="241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529922" y="7550835"/>
            <a:ext cx="3365704" cy="559540"/>
            <a:chOff x="0" y="0"/>
            <a:chExt cx="1536307" cy="2554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6307" cy="255407"/>
            </a:xfrm>
            <a:custGeom>
              <a:avLst/>
              <a:gdLst/>
              <a:ahLst/>
              <a:cxnLst/>
              <a:rect r="r" b="b" t="t" l="l"/>
              <a:pathLst>
                <a:path h="255407" w="1536307">
                  <a:moveTo>
                    <a:pt x="768154" y="0"/>
                  </a:moveTo>
                  <a:cubicBezTo>
                    <a:pt x="343914" y="0"/>
                    <a:pt x="0" y="57175"/>
                    <a:pt x="0" y="127704"/>
                  </a:cubicBezTo>
                  <a:cubicBezTo>
                    <a:pt x="0" y="198233"/>
                    <a:pt x="343914" y="255407"/>
                    <a:pt x="768154" y="255407"/>
                  </a:cubicBezTo>
                  <a:cubicBezTo>
                    <a:pt x="1192393" y="255407"/>
                    <a:pt x="1536307" y="198233"/>
                    <a:pt x="1536307" y="127704"/>
                  </a:cubicBezTo>
                  <a:cubicBezTo>
                    <a:pt x="1536307" y="57175"/>
                    <a:pt x="1192393" y="0"/>
                    <a:pt x="768154" y="0"/>
                  </a:cubicBezTo>
                  <a:close/>
                </a:path>
              </a:pathLst>
            </a:custGeom>
            <a:solidFill>
              <a:srgbClr val="333333">
                <a:alpha val="588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44029" y="-33206"/>
              <a:ext cx="1248249" cy="26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139056" y="5683169"/>
            <a:ext cx="2147437" cy="2147437"/>
          </a:xfrm>
          <a:custGeom>
            <a:avLst/>
            <a:gdLst/>
            <a:ahLst/>
            <a:cxnLst/>
            <a:rect r="r" b="b" t="t" l="l"/>
            <a:pathLst>
              <a:path h="2147437" w="2147437">
                <a:moveTo>
                  <a:pt x="0" y="0"/>
                </a:moveTo>
                <a:lnTo>
                  <a:pt x="2147437" y="0"/>
                </a:lnTo>
                <a:lnTo>
                  <a:pt x="2147437" y="2147437"/>
                </a:lnTo>
                <a:lnTo>
                  <a:pt x="0" y="2147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529922" y="2614674"/>
            <a:ext cx="3365704" cy="559540"/>
            <a:chOff x="0" y="0"/>
            <a:chExt cx="1536307" cy="2554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36307" cy="255407"/>
            </a:xfrm>
            <a:custGeom>
              <a:avLst/>
              <a:gdLst/>
              <a:ahLst/>
              <a:cxnLst/>
              <a:rect r="r" b="b" t="t" l="l"/>
              <a:pathLst>
                <a:path h="255407" w="1536307">
                  <a:moveTo>
                    <a:pt x="768154" y="0"/>
                  </a:moveTo>
                  <a:cubicBezTo>
                    <a:pt x="343914" y="0"/>
                    <a:pt x="0" y="57175"/>
                    <a:pt x="0" y="127704"/>
                  </a:cubicBezTo>
                  <a:cubicBezTo>
                    <a:pt x="0" y="198233"/>
                    <a:pt x="343914" y="255407"/>
                    <a:pt x="768154" y="255407"/>
                  </a:cubicBezTo>
                  <a:cubicBezTo>
                    <a:pt x="1192393" y="255407"/>
                    <a:pt x="1536307" y="198233"/>
                    <a:pt x="1536307" y="127704"/>
                  </a:cubicBezTo>
                  <a:cubicBezTo>
                    <a:pt x="1536307" y="57175"/>
                    <a:pt x="1192393" y="0"/>
                    <a:pt x="768154" y="0"/>
                  </a:cubicBezTo>
                  <a:close/>
                </a:path>
              </a:pathLst>
            </a:custGeom>
            <a:solidFill>
              <a:srgbClr val="333333">
                <a:alpha val="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44029" y="-33206"/>
              <a:ext cx="1248249" cy="264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35235" y="6711525"/>
            <a:ext cx="4151162" cy="839311"/>
            <a:chOff x="0" y="0"/>
            <a:chExt cx="1894837" cy="3831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94837" cy="383111"/>
            </a:xfrm>
            <a:custGeom>
              <a:avLst/>
              <a:gdLst/>
              <a:ahLst/>
              <a:cxnLst/>
              <a:rect r="r" b="b" t="t" l="l"/>
              <a:pathLst>
                <a:path h="383111" w="1894837">
                  <a:moveTo>
                    <a:pt x="947418" y="0"/>
                  </a:moveTo>
                  <a:cubicBezTo>
                    <a:pt x="424174" y="0"/>
                    <a:pt x="0" y="85762"/>
                    <a:pt x="0" y="191556"/>
                  </a:cubicBezTo>
                  <a:cubicBezTo>
                    <a:pt x="0" y="297349"/>
                    <a:pt x="424174" y="383111"/>
                    <a:pt x="947418" y="383111"/>
                  </a:cubicBezTo>
                  <a:cubicBezTo>
                    <a:pt x="1470663" y="383111"/>
                    <a:pt x="1894837" y="297349"/>
                    <a:pt x="1894837" y="191556"/>
                  </a:cubicBezTo>
                  <a:cubicBezTo>
                    <a:pt x="1894837" y="85762"/>
                    <a:pt x="1470663" y="0"/>
                    <a:pt x="947418" y="0"/>
                  </a:cubicBezTo>
                  <a:close/>
                </a:path>
              </a:pathLst>
            </a:custGeom>
            <a:solidFill>
              <a:srgbClr val="333333">
                <a:alpha val="588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77641" y="-21233"/>
              <a:ext cx="1539555" cy="368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08635" y="8958745"/>
            <a:ext cx="2506375" cy="125804"/>
            <a:chOff x="0" y="0"/>
            <a:chExt cx="660115" cy="331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115" cy="33134"/>
            </a:xfrm>
            <a:custGeom>
              <a:avLst/>
              <a:gdLst/>
              <a:ahLst/>
              <a:cxnLst/>
              <a:rect r="r" b="b" t="t" l="l"/>
              <a:pathLst>
                <a:path h="33134" w="660115">
                  <a:moveTo>
                    <a:pt x="0" y="0"/>
                  </a:moveTo>
                  <a:lnTo>
                    <a:pt x="660115" y="0"/>
                  </a:lnTo>
                  <a:lnTo>
                    <a:pt x="660115" y="33134"/>
                  </a:lnTo>
                  <a:lnTo>
                    <a:pt x="0" y="33134"/>
                  </a:lnTo>
                  <a:close/>
                </a:path>
              </a:pathLst>
            </a:custGeom>
            <a:solidFill>
              <a:srgbClr val="4358CA">
                <a:alpha val="3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660115" cy="90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09774" y="8483005"/>
            <a:ext cx="2518710" cy="138138"/>
            <a:chOff x="0" y="0"/>
            <a:chExt cx="663364" cy="363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3364" cy="36382"/>
            </a:xfrm>
            <a:custGeom>
              <a:avLst/>
              <a:gdLst/>
              <a:ahLst/>
              <a:cxnLst/>
              <a:rect r="r" b="b" t="t" l="l"/>
              <a:pathLst>
                <a:path h="36382" w="663364">
                  <a:moveTo>
                    <a:pt x="0" y="0"/>
                  </a:moveTo>
                  <a:lnTo>
                    <a:pt x="663364" y="0"/>
                  </a:lnTo>
                  <a:lnTo>
                    <a:pt x="663364" y="36382"/>
                  </a:lnTo>
                  <a:lnTo>
                    <a:pt x="0" y="36382"/>
                  </a:lnTo>
                  <a:close/>
                </a:path>
              </a:pathLst>
            </a:custGeom>
            <a:solidFill>
              <a:srgbClr val="4358CA">
                <a:alpha val="3882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663364" cy="93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81355" y="3783365"/>
            <a:ext cx="5111413" cy="89021"/>
            <a:chOff x="0" y="0"/>
            <a:chExt cx="1346216" cy="234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46216" cy="23446"/>
            </a:xfrm>
            <a:custGeom>
              <a:avLst/>
              <a:gdLst/>
              <a:ahLst/>
              <a:cxnLst/>
              <a:rect r="r" b="b" t="t" l="l"/>
              <a:pathLst>
                <a:path h="23446" w="1346216">
                  <a:moveTo>
                    <a:pt x="0" y="0"/>
                  </a:moveTo>
                  <a:lnTo>
                    <a:pt x="1346216" y="0"/>
                  </a:lnTo>
                  <a:lnTo>
                    <a:pt x="1346216" y="23446"/>
                  </a:lnTo>
                  <a:lnTo>
                    <a:pt x="0" y="23446"/>
                  </a:lnTo>
                  <a:close/>
                </a:path>
              </a:pathLst>
            </a:custGeom>
            <a:solidFill>
              <a:srgbClr val="4358CA">
                <a:alpha val="2588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46216" cy="80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93020" y="551766"/>
            <a:ext cx="783559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Consumer </a:t>
            </a:r>
          </a:p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Price Index(CPI)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3020" y="2113866"/>
            <a:ext cx="2231231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404040"/>
                </a:solidFill>
                <a:latin typeface="네모고딕"/>
                <a:ea typeface="네모고딕"/>
                <a:cs typeface="네모고딕"/>
                <a:sym typeface="네모고딕"/>
              </a:rPr>
              <a:t>소비자 물가 지수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81355" y="3494175"/>
            <a:ext cx="5118259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CPI 상승 (인플레이션) → 물가 상승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92969" y="4126743"/>
            <a:ext cx="8495031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생활비 증가로 인해 소비 여력 ▼ → 소비 위축 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금리</a:t>
            </a:r>
            <a:r>
              <a:rPr lang="en-US" sz="24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 인상 가능성 증가 → 기업의 생산 비용 증가 → </a:t>
            </a:r>
            <a:r>
              <a:rPr lang="en-US" b="true" sz="24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물가 ▲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66654" y="8290164"/>
            <a:ext cx="6492240" cy="15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 </a:t>
            </a:r>
            <a:r>
              <a:rPr lang="en-US" b="true" sz="2400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# CPI 하락 (디플레이션) → 물가 하락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소비 둔화 → 기업 수익 감소 → 경제 성장 둔화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급격한 디플레이션은 경기 침체 신호가 될 수 있음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781770" y="8552075"/>
            <a:ext cx="5062075" cy="101356"/>
            <a:chOff x="0" y="0"/>
            <a:chExt cx="1333221" cy="266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33221" cy="26695"/>
            </a:xfrm>
            <a:custGeom>
              <a:avLst/>
              <a:gdLst/>
              <a:ahLst/>
              <a:cxnLst/>
              <a:rect r="r" b="b" t="t" l="l"/>
              <a:pathLst>
                <a:path h="26695" w="1333221">
                  <a:moveTo>
                    <a:pt x="0" y="0"/>
                  </a:moveTo>
                  <a:lnTo>
                    <a:pt x="1333221" y="0"/>
                  </a:lnTo>
                  <a:lnTo>
                    <a:pt x="1333221" y="26695"/>
                  </a:lnTo>
                  <a:lnTo>
                    <a:pt x="0" y="26695"/>
                  </a:lnTo>
                  <a:close/>
                </a:path>
              </a:pathLst>
            </a:custGeom>
            <a:solidFill>
              <a:srgbClr val="4358CA">
                <a:alpha val="25882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333221" cy="83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1471" y="8208060"/>
            <a:ext cx="9242217" cy="140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b="true" sz="2426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소비자가 구매하는 상품과 서비스의 평균 가격 변동을 측정</a:t>
            </a:r>
            <a:r>
              <a:rPr lang="en-US" sz="2426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하는 지표</a:t>
            </a:r>
          </a:p>
          <a:p>
            <a:pPr algn="ctr">
              <a:lnSpc>
                <a:spcPts val="3784"/>
              </a:lnSpc>
            </a:pPr>
            <a:r>
              <a:rPr lang="en-US" b="true" sz="2426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물가 상승 또는 하락을</a:t>
            </a:r>
            <a:r>
              <a:rPr lang="en-US" sz="2426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 측정할 때 활용되며,</a:t>
            </a:r>
          </a:p>
          <a:p>
            <a:pPr algn="ctr">
              <a:lnSpc>
                <a:spcPts val="3784"/>
              </a:lnSpc>
            </a:pPr>
            <a:r>
              <a:rPr lang="en-US" sz="2426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기본 생필품, 식료품, 주거비, 교통비 등 다양한 품목을 포함하여 계산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1379" y="2656566"/>
            <a:ext cx="5900303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32109" y="3020875"/>
            <a:ext cx="13049139" cy="6237425"/>
          </a:xfrm>
          <a:custGeom>
            <a:avLst/>
            <a:gdLst/>
            <a:ahLst/>
            <a:cxnLst/>
            <a:rect r="r" b="b" t="t" l="l"/>
            <a:pathLst>
              <a:path h="6237425" w="13049139">
                <a:moveTo>
                  <a:pt x="0" y="0"/>
                </a:moveTo>
                <a:lnTo>
                  <a:pt x="13049139" y="0"/>
                </a:lnTo>
                <a:lnTo>
                  <a:pt x="13049139" y="6237425"/>
                </a:lnTo>
                <a:lnTo>
                  <a:pt x="0" y="623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80" t="-9996" r="-9573" b="-19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16835" y="834325"/>
            <a:ext cx="6761172" cy="2550452"/>
          </a:xfrm>
          <a:custGeom>
            <a:avLst/>
            <a:gdLst/>
            <a:ahLst/>
            <a:cxnLst/>
            <a:rect r="r" b="b" t="t" l="l"/>
            <a:pathLst>
              <a:path h="2550452" w="6761172">
                <a:moveTo>
                  <a:pt x="0" y="0"/>
                </a:moveTo>
                <a:lnTo>
                  <a:pt x="6761171" y="0"/>
                </a:lnTo>
                <a:lnTo>
                  <a:pt x="6761171" y="2550452"/>
                </a:lnTo>
                <a:lnTo>
                  <a:pt x="0" y="2550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16835" y="3920884"/>
            <a:ext cx="6761172" cy="2581080"/>
          </a:xfrm>
          <a:custGeom>
            <a:avLst/>
            <a:gdLst/>
            <a:ahLst/>
            <a:cxnLst/>
            <a:rect r="r" b="b" t="t" l="l"/>
            <a:pathLst>
              <a:path h="2581080" w="6761172">
                <a:moveTo>
                  <a:pt x="0" y="0"/>
                </a:moveTo>
                <a:lnTo>
                  <a:pt x="6761171" y="0"/>
                </a:lnTo>
                <a:lnTo>
                  <a:pt x="6761171" y="2581081"/>
                </a:lnTo>
                <a:lnTo>
                  <a:pt x="0" y="2581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16835" y="7035365"/>
            <a:ext cx="6761172" cy="2031089"/>
          </a:xfrm>
          <a:custGeom>
            <a:avLst/>
            <a:gdLst/>
            <a:ahLst/>
            <a:cxnLst/>
            <a:rect r="r" b="b" t="t" l="l"/>
            <a:pathLst>
              <a:path h="2031089" w="6761172">
                <a:moveTo>
                  <a:pt x="0" y="0"/>
                </a:moveTo>
                <a:lnTo>
                  <a:pt x="6761171" y="0"/>
                </a:lnTo>
                <a:lnTo>
                  <a:pt x="6761171" y="2031088"/>
                </a:lnTo>
                <a:lnTo>
                  <a:pt x="0" y="2031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73477" y="5344956"/>
            <a:ext cx="2605824" cy="1050108"/>
          </a:xfrm>
          <a:custGeom>
            <a:avLst/>
            <a:gdLst/>
            <a:ahLst/>
            <a:cxnLst/>
            <a:rect r="r" b="b" t="t" l="l"/>
            <a:pathLst>
              <a:path h="1050108" w="2605824">
                <a:moveTo>
                  <a:pt x="0" y="0"/>
                </a:moveTo>
                <a:lnTo>
                  <a:pt x="2605824" y="0"/>
                </a:lnTo>
                <a:lnTo>
                  <a:pt x="2605824" y="1050108"/>
                </a:lnTo>
                <a:lnTo>
                  <a:pt x="0" y="1050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52874" y="7708722"/>
            <a:ext cx="3152275" cy="236905"/>
          </a:xfrm>
          <a:custGeom>
            <a:avLst/>
            <a:gdLst/>
            <a:ahLst/>
            <a:cxnLst/>
            <a:rect r="r" b="b" t="t" l="l"/>
            <a:pathLst>
              <a:path h="236905" w="3152275">
                <a:moveTo>
                  <a:pt x="0" y="0"/>
                </a:moveTo>
                <a:lnTo>
                  <a:pt x="3152275" y="0"/>
                </a:lnTo>
                <a:lnTo>
                  <a:pt x="3152275" y="236905"/>
                </a:lnTo>
                <a:lnTo>
                  <a:pt x="0" y="2369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85977" y="4694867"/>
            <a:ext cx="2719172" cy="204356"/>
          </a:xfrm>
          <a:custGeom>
            <a:avLst/>
            <a:gdLst/>
            <a:ahLst/>
            <a:cxnLst/>
            <a:rect r="r" b="b" t="t" l="l"/>
            <a:pathLst>
              <a:path h="204356" w="2719172">
                <a:moveTo>
                  <a:pt x="0" y="0"/>
                </a:moveTo>
                <a:lnTo>
                  <a:pt x="2719172" y="0"/>
                </a:lnTo>
                <a:lnTo>
                  <a:pt x="2719172" y="204356"/>
                </a:lnTo>
                <a:lnTo>
                  <a:pt x="0" y="204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1379" y="514114"/>
            <a:ext cx="7320675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spc="-34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온라인 쇼핑</a:t>
            </a:r>
          </a:p>
          <a:p>
            <a:pPr algn="l">
              <a:lnSpc>
                <a:spcPts val="8399"/>
              </a:lnSpc>
            </a:pPr>
            <a:r>
              <a:rPr lang="en-US" sz="6999" spc="-342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해외직접구매액</a:t>
            </a:r>
          </a:p>
          <a:p>
            <a:pPr algn="l">
              <a:lnSpc>
                <a:spcPts val="8399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222482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289246"/>
            <a:ext cx="16230600" cy="3204767"/>
            <a:chOff x="0" y="0"/>
            <a:chExt cx="14431875" cy="28496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31876" cy="2849605"/>
            </a:xfrm>
            <a:custGeom>
              <a:avLst/>
              <a:gdLst/>
              <a:ahLst/>
              <a:cxnLst/>
              <a:rect r="r" b="b" t="t" l="l"/>
              <a:pathLst>
                <a:path h="2849605" w="14431876">
                  <a:moveTo>
                    <a:pt x="14307415" y="59690"/>
                  </a:moveTo>
                  <a:cubicBezTo>
                    <a:pt x="14342976" y="59690"/>
                    <a:pt x="14372185" y="88900"/>
                    <a:pt x="14372185" y="124460"/>
                  </a:cubicBezTo>
                  <a:lnTo>
                    <a:pt x="14372185" y="2725145"/>
                  </a:lnTo>
                  <a:cubicBezTo>
                    <a:pt x="14372185" y="2760705"/>
                    <a:pt x="14342976" y="2789915"/>
                    <a:pt x="14307415" y="2789915"/>
                  </a:cubicBezTo>
                  <a:lnTo>
                    <a:pt x="124460" y="2789915"/>
                  </a:lnTo>
                  <a:cubicBezTo>
                    <a:pt x="88900" y="2789915"/>
                    <a:pt x="59690" y="2760705"/>
                    <a:pt x="59690" y="27251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307415" y="59690"/>
                  </a:lnTo>
                  <a:moveTo>
                    <a:pt x="1430741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25145"/>
                  </a:lnTo>
                  <a:cubicBezTo>
                    <a:pt x="0" y="2793725"/>
                    <a:pt x="55880" y="2849605"/>
                    <a:pt x="124460" y="2849605"/>
                  </a:cubicBezTo>
                  <a:lnTo>
                    <a:pt x="14307415" y="2849605"/>
                  </a:lnTo>
                  <a:cubicBezTo>
                    <a:pt x="14375995" y="2849605"/>
                    <a:pt x="14431876" y="2793725"/>
                    <a:pt x="14431876" y="2725145"/>
                  </a:cubicBezTo>
                  <a:lnTo>
                    <a:pt x="14431876" y="124460"/>
                  </a:lnTo>
                  <a:cubicBezTo>
                    <a:pt x="14431876" y="55880"/>
                    <a:pt x="14375995" y="0"/>
                    <a:pt x="14307415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977393"/>
            <a:ext cx="5621305" cy="1088119"/>
            <a:chOff x="0" y="0"/>
            <a:chExt cx="3411676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11676" cy="660400"/>
            </a:xfrm>
            <a:custGeom>
              <a:avLst/>
              <a:gdLst/>
              <a:ahLst/>
              <a:cxnLst/>
              <a:rect r="r" b="b" t="t" l="l"/>
              <a:pathLst>
                <a:path h="660400" w="3411676">
                  <a:moveTo>
                    <a:pt x="32872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7216" y="0"/>
                  </a:lnTo>
                  <a:cubicBezTo>
                    <a:pt x="3355796" y="0"/>
                    <a:pt x="3411676" y="55880"/>
                    <a:pt x="3411676" y="124460"/>
                  </a:cubicBezTo>
                  <a:lnTo>
                    <a:pt x="3411676" y="535940"/>
                  </a:lnTo>
                  <a:cubicBezTo>
                    <a:pt x="3411676" y="604520"/>
                    <a:pt x="3355796" y="660400"/>
                    <a:pt x="3287216" y="66040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074912"/>
            <a:ext cx="562130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5999">
                <a:solidFill>
                  <a:srgbClr val="F5F5F4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결론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5209" y="4816845"/>
            <a:ext cx="1182841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침체와 관련없이 온라인 쇼핑 시장의 규모는 커지고 있음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748028" y="5003525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50"/>
                </a:lnTo>
                <a:lnTo>
                  <a:pt x="0" y="27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748028" y="5668830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49"/>
                </a:lnTo>
                <a:lnTo>
                  <a:pt x="0" y="27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2929" y="5550423"/>
            <a:ext cx="1410748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침체에 영향을 받는 상품군이 있음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800000">
            <a:off x="1748028" y="6402408"/>
            <a:ext cx="168670" cy="279950"/>
          </a:xfrm>
          <a:custGeom>
            <a:avLst/>
            <a:gdLst/>
            <a:ahLst/>
            <a:cxnLst/>
            <a:rect r="r" b="b" t="t" l="l"/>
            <a:pathLst>
              <a:path h="279950" w="168670">
                <a:moveTo>
                  <a:pt x="0" y="0"/>
                </a:moveTo>
                <a:lnTo>
                  <a:pt x="168670" y="0"/>
                </a:lnTo>
                <a:lnTo>
                  <a:pt x="168670" y="279949"/>
                </a:lnTo>
                <a:lnTo>
                  <a:pt x="0" y="27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92929" y="6284001"/>
            <a:ext cx="1459694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중국 이커머스 시장의 급격한 성장이 한국의 이커머스 시장에 영향을 미칠 것   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5066" y="1681834"/>
            <a:ext cx="10268577" cy="877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통계 데이터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통계청,「온라인쇼핑동향조사」온라인쇼핑몰 취급상품범위별/상품군별거래액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통계청,「온라인쇼핑동향조사」온라인쇼핑몰 판매매체별/상품군별거래액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통계청,「온라인쇼핑동향조사」온라인쇼핑몰 운영형태별/상품군별거래액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통계청,「온라인쇼핑동향조사」지역별 / 상품군별 온라인쇼핑 해외직접구매액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기사</a:t>
            </a:r>
          </a:p>
          <a:p>
            <a:pPr algn="l">
              <a:lnSpc>
                <a:spcPts val="2800"/>
              </a:lnSpc>
            </a:pPr>
            <a:r>
              <a:rPr lang="en-US" sz="2000" spc="-78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[기획] ‘대세는 온라인’… 세계 5위 한국 이커머스 시장</a:t>
            </a:r>
          </a:p>
          <a:p>
            <a:pPr algn="l">
              <a:lnSpc>
                <a:spcPts val="2800"/>
              </a:lnSpc>
            </a:pPr>
            <a:r>
              <a:rPr lang="en-US" sz="2000" spc="-78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https://www.m-i.kr/news/articleView.html?idxno=1138585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모바일이 이끌었다…상반기 온라인 쇼핑 거래 규모↑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https://www.banronbodo.com/news/articleView.html?idxno=21982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'이제 신선식품도 보지 않고 이커머스서 사요'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https://biz.newdaily.co.kr/site/data/html/2024/03/31/2024033100020.html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“테무 앱 한국 다운로드 1년 새 139% 증가…40여개 나라서 1위”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https://www.hani.co.kr/arti/economy/economy_general/1182208.html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“인당 평균 9만원 결제” 알리·테무 한국에서 4조원 벌어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https://magazine.hankyung.com/business/article/202502116765b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‘</a:t>
            </a:r>
            <a:r>
              <a:rPr lang="en-US" sz="2000" b="true">
                <a:solidFill>
                  <a:srgbClr val="000000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알테쉬’ 공습 가속화…中, 국내 직구시장 60% 장악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https://www.donga.com/news/Economy/article/all/20250211/131011607/1</a:t>
            </a:r>
          </a:p>
          <a:p>
            <a:pPr algn="l">
              <a:lnSpc>
                <a:spcPts val="3048"/>
              </a:lnSpc>
            </a:pPr>
          </a:p>
          <a:p>
            <a:pPr algn="ctr">
              <a:lnSpc>
                <a:spcPts val="3048"/>
              </a:lnSpc>
            </a:pPr>
          </a:p>
          <a:p>
            <a:pPr algn="ctr">
              <a:lnSpc>
                <a:spcPts val="3048"/>
              </a:lnSpc>
            </a:pPr>
          </a:p>
          <a:p>
            <a:pPr algn="ctr">
              <a:lnSpc>
                <a:spcPts val="3048"/>
              </a:lnSpc>
            </a:pPr>
          </a:p>
          <a:p>
            <a:pPr algn="ctr">
              <a:lnSpc>
                <a:spcPts val="3048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85066" y="438150"/>
            <a:ext cx="146308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네모고딕"/>
                <a:ea typeface="네모고딕"/>
                <a:cs typeface="네모고딕"/>
                <a:sym typeface="네모고딕"/>
              </a:rPr>
              <a:t>출처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7249" y="2037667"/>
            <a:ext cx="15362051" cy="1489149"/>
            <a:chOff x="0" y="0"/>
            <a:chExt cx="14324946" cy="13886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24946" cy="1388615"/>
            </a:xfrm>
            <a:custGeom>
              <a:avLst/>
              <a:gdLst/>
              <a:ahLst/>
              <a:cxnLst/>
              <a:rect r="r" b="b" t="t" l="l"/>
              <a:pathLst>
                <a:path h="1388615" w="14324946">
                  <a:moveTo>
                    <a:pt x="14200487" y="59690"/>
                  </a:moveTo>
                  <a:cubicBezTo>
                    <a:pt x="14236046" y="59690"/>
                    <a:pt x="14265256" y="88900"/>
                    <a:pt x="14265256" y="124460"/>
                  </a:cubicBezTo>
                  <a:lnTo>
                    <a:pt x="14265256" y="1264155"/>
                  </a:lnTo>
                  <a:cubicBezTo>
                    <a:pt x="14265256" y="1299715"/>
                    <a:pt x="14236046" y="1328925"/>
                    <a:pt x="14200487" y="1328925"/>
                  </a:cubicBezTo>
                  <a:lnTo>
                    <a:pt x="124460" y="1328925"/>
                  </a:lnTo>
                  <a:cubicBezTo>
                    <a:pt x="88900" y="1328925"/>
                    <a:pt x="59690" y="1299715"/>
                    <a:pt x="59690" y="1264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200487" y="59690"/>
                  </a:lnTo>
                  <a:moveTo>
                    <a:pt x="1420048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64155"/>
                  </a:lnTo>
                  <a:cubicBezTo>
                    <a:pt x="0" y="1332735"/>
                    <a:pt x="55880" y="1388615"/>
                    <a:pt x="124460" y="1388615"/>
                  </a:cubicBezTo>
                  <a:lnTo>
                    <a:pt x="14200487" y="1388615"/>
                  </a:lnTo>
                  <a:cubicBezTo>
                    <a:pt x="14269065" y="1388615"/>
                    <a:pt x="14324946" y="1332735"/>
                    <a:pt x="14324946" y="1264155"/>
                  </a:cubicBezTo>
                  <a:lnTo>
                    <a:pt x="14324946" y="124460"/>
                  </a:lnTo>
                  <a:cubicBezTo>
                    <a:pt x="14324946" y="55880"/>
                    <a:pt x="14269065" y="0"/>
                    <a:pt x="1420048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442913"/>
            <a:ext cx="1828800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7700" i="true" spc="-377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5조 결론</a:t>
            </a:r>
          </a:p>
        </p:txBody>
      </p:sp>
      <p:grpSp>
        <p:nvGrpSpPr>
          <p:cNvPr name="Group 5" id="5"/>
          <p:cNvGrpSpPr/>
          <p:nvPr/>
        </p:nvGrpSpPr>
        <p:grpSpPr>
          <a:xfrm rot="-5400000">
            <a:off x="1028700" y="1885118"/>
            <a:ext cx="1737098" cy="173709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73935" y="2410767"/>
            <a:ext cx="124662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F5F5F4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성익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13683" y="2501254"/>
            <a:ext cx="1390169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필수재는 경기 침체에 크게 영향을 받지 않는다.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97249" y="3984315"/>
            <a:ext cx="15362051" cy="1489149"/>
            <a:chOff x="0" y="0"/>
            <a:chExt cx="14324946" cy="13886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324946" cy="1388615"/>
            </a:xfrm>
            <a:custGeom>
              <a:avLst/>
              <a:gdLst/>
              <a:ahLst/>
              <a:cxnLst/>
              <a:rect r="r" b="b" t="t" l="l"/>
              <a:pathLst>
                <a:path h="1388615" w="14324946">
                  <a:moveTo>
                    <a:pt x="14200487" y="59690"/>
                  </a:moveTo>
                  <a:cubicBezTo>
                    <a:pt x="14236046" y="59690"/>
                    <a:pt x="14265256" y="88900"/>
                    <a:pt x="14265256" y="124460"/>
                  </a:cubicBezTo>
                  <a:lnTo>
                    <a:pt x="14265256" y="1264155"/>
                  </a:lnTo>
                  <a:cubicBezTo>
                    <a:pt x="14265256" y="1299715"/>
                    <a:pt x="14236046" y="1328925"/>
                    <a:pt x="14200487" y="1328925"/>
                  </a:cubicBezTo>
                  <a:lnTo>
                    <a:pt x="124460" y="1328925"/>
                  </a:lnTo>
                  <a:cubicBezTo>
                    <a:pt x="88900" y="1328925"/>
                    <a:pt x="59690" y="1299715"/>
                    <a:pt x="59690" y="1264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200487" y="59690"/>
                  </a:lnTo>
                  <a:moveTo>
                    <a:pt x="1420048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64155"/>
                  </a:lnTo>
                  <a:cubicBezTo>
                    <a:pt x="0" y="1332735"/>
                    <a:pt x="55880" y="1388615"/>
                    <a:pt x="124460" y="1388615"/>
                  </a:cubicBezTo>
                  <a:lnTo>
                    <a:pt x="14200487" y="1388615"/>
                  </a:lnTo>
                  <a:cubicBezTo>
                    <a:pt x="14269065" y="1388615"/>
                    <a:pt x="14324946" y="1332735"/>
                    <a:pt x="14324946" y="1264155"/>
                  </a:cubicBezTo>
                  <a:lnTo>
                    <a:pt x="14324946" y="124460"/>
                  </a:lnTo>
                  <a:cubicBezTo>
                    <a:pt x="14324946" y="55880"/>
                    <a:pt x="14269065" y="0"/>
                    <a:pt x="1420048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1028700" y="3831766"/>
            <a:ext cx="1737098" cy="173709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73935" y="4357415"/>
            <a:ext cx="124662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F5F5F4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유솔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13683" y="4205015"/>
            <a:ext cx="1367263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명품은 경기 침체 영향을 받지 않으나,</a:t>
            </a:r>
          </a:p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국내 여행업이나 관광리조트는 영향을 받는다.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63098" y="5950013"/>
            <a:ext cx="15596202" cy="1489149"/>
            <a:chOff x="0" y="0"/>
            <a:chExt cx="14543289" cy="13886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43289" cy="1388615"/>
            </a:xfrm>
            <a:custGeom>
              <a:avLst/>
              <a:gdLst/>
              <a:ahLst/>
              <a:cxnLst/>
              <a:rect r="r" b="b" t="t" l="l"/>
              <a:pathLst>
                <a:path h="1388615" w="14543289">
                  <a:moveTo>
                    <a:pt x="14418830" y="59690"/>
                  </a:moveTo>
                  <a:cubicBezTo>
                    <a:pt x="14454389" y="59690"/>
                    <a:pt x="14483600" y="88900"/>
                    <a:pt x="14483600" y="124460"/>
                  </a:cubicBezTo>
                  <a:lnTo>
                    <a:pt x="14483600" y="1264155"/>
                  </a:lnTo>
                  <a:cubicBezTo>
                    <a:pt x="14483600" y="1299715"/>
                    <a:pt x="14454389" y="1328925"/>
                    <a:pt x="14418830" y="1328925"/>
                  </a:cubicBezTo>
                  <a:lnTo>
                    <a:pt x="124460" y="1328925"/>
                  </a:lnTo>
                  <a:cubicBezTo>
                    <a:pt x="88900" y="1328925"/>
                    <a:pt x="59690" y="1299715"/>
                    <a:pt x="59690" y="1264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418830" y="59690"/>
                  </a:lnTo>
                  <a:moveTo>
                    <a:pt x="144188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64155"/>
                  </a:lnTo>
                  <a:cubicBezTo>
                    <a:pt x="0" y="1332735"/>
                    <a:pt x="55880" y="1388615"/>
                    <a:pt x="124460" y="1388615"/>
                  </a:cubicBezTo>
                  <a:lnTo>
                    <a:pt x="14418830" y="1388615"/>
                  </a:lnTo>
                  <a:cubicBezTo>
                    <a:pt x="14487409" y="1388615"/>
                    <a:pt x="14543289" y="1332735"/>
                    <a:pt x="14543289" y="1264155"/>
                  </a:cubicBezTo>
                  <a:lnTo>
                    <a:pt x="14543289" y="124460"/>
                  </a:lnTo>
                  <a:cubicBezTo>
                    <a:pt x="14543289" y="55880"/>
                    <a:pt x="14487409" y="0"/>
                    <a:pt x="1441883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1028700" y="5778414"/>
            <a:ext cx="1737098" cy="1737098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3935" y="6304063"/>
            <a:ext cx="124662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F5F5F4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인엽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13683" y="6442175"/>
            <a:ext cx="1390169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오프라인 시장은 경기침체에 크게 영향을 받는다.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97249" y="7877611"/>
            <a:ext cx="15362051" cy="1489149"/>
            <a:chOff x="0" y="0"/>
            <a:chExt cx="14324946" cy="13886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324946" cy="1388615"/>
            </a:xfrm>
            <a:custGeom>
              <a:avLst/>
              <a:gdLst/>
              <a:ahLst/>
              <a:cxnLst/>
              <a:rect r="r" b="b" t="t" l="l"/>
              <a:pathLst>
                <a:path h="1388615" w="14324946">
                  <a:moveTo>
                    <a:pt x="14200487" y="59690"/>
                  </a:moveTo>
                  <a:cubicBezTo>
                    <a:pt x="14236046" y="59690"/>
                    <a:pt x="14265256" y="88900"/>
                    <a:pt x="14265256" y="124460"/>
                  </a:cubicBezTo>
                  <a:lnTo>
                    <a:pt x="14265256" y="1264155"/>
                  </a:lnTo>
                  <a:cubicBezTo>
                    <a:pt x="14265256" y="1299715"/>
                    <a:pt x="14236046" y="1328925"/>
                    <a:pt x="14200487" y="1328925"/>
                  </a:cubicBezTo>
                  <a:lnTo>
                    <a:pt x="124460" y="1328925"/>
                  </a:lnTo>
                  <a:cubicBezTo>
                    <a:pt x="88900" y="1328925"/>
                    <a:pt x="59690" y="1299715"/>
                    <a:pt x="59690" y="1264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200487" y="59690"/>
                  </a:lnTo>
                  <a:moveTo>
                    <a:pt x="1420048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64155"/>
                  </a:lnTo>
                  <a:cubicBezTo>
                    <a:pt x="0" y="1332735"/>
                    <a:pt x="55880" y="1388615"/>
                    <a:pt x="124460" y="1388615"/>
                  </a:cubicBezTo>
                  <a:lnTo>
                    <a:pt x="14200487" y="1388615"/>
                  </a:lnTo>
                  <a:cubicBezTo>
                    <a:pt x="14269065" y="1388615"/>
                    <a:pt x="14324946" y="1332735"/>
                    <a:pt x="14324946" y="1264155"/>
                  </a:cubicBezTo>
                  <a:lnTo>
                    <a:pt x="14324946" y="124460"/>
                  </a:lnTo>
                  <a:cubicBezTo>
                    <a:pt x="14324946" y="55880"/>
                    <a:pt x="14269065" y="0"/>
                    <a:pt x="1420048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5400000">
            <a:off x="1028700" y="7725062"/>
            <a:ext cx="1737098" cy="1737098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73935" y="8250710"/>
            <a:ext cx="124662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F5F5F4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13683" y="8138184"/>
            <a:ext cx="13901692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침체와 관련없이 온라인 시장의 규모는 커지고 있으나,</a:t>
            </a:r>
          </a:p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상품군별 온라인 쇼핑에서는 경기침체에 영향을 받는 상품군이 있다.</a:t>
            </a:r>
          </a:p>
          <a:p>
            <a:pPr algn="l">
              <a:lnSpc>
                <a:spcPts val="2760"/>
              </a:lnSpc>
            </a:p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08398"/>
            <a:ext cx="1129339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b="true" sz="9999" i="true" spc="-48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최종 결론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44202"/>
            <a:ext cx="17259300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침체는 소비 시장에 영향을 미치지만, </a:t>
            </a:r>
          </a:p>
          <a:p>
            <a:pPr algn="l">
              <a:lnSpc>
                <a:spcPts val="7319"/>
              </a:lnSpc>
            </a:pPr>
            <a:r>
              <a:rPr lang="en-US" sz="6099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품목별로 그 영향의 정도가 다르게 나타난다.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22482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076325"/>
            <a:ext cx="734165" cy="0"/>
          </a:xfrm>
          <a:prstGeom prst="line">
            <a:avLst/>
          </a:prstGeom>
          <a:ln cap="flat" w="9525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581800" y="2584317"/>
            <a:ext cx="11509424" cy="7538672"/>
          </a:xfrm>
          <a:custGeom>
            <a:avLst/>
            <a:gdLst/>
            <a:ahLst/>
            <a:cxnLst/>
            <a:rect r="r" b="b" t="t" l="l"/>
            <a:pathLst>
              <a:path h="7538672" w="11509424">
                <a:moveTo>
                  <a:pt x="0" y="0"/>
                </a:moveTo>
                <a:lnTo>
                  <a:pt x="11509423" y="0"/>
                </a:lnTo>
                <a:lnTo>
                  <a:pt x="11509423" y="7538672"/>
                </a:lnTo>
                <a:lnTo>
                  <a:pt x="0" y="7538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55617"/>
            <a:ext cx="722947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spc="-333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엔티티 관계도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71800"/>
          <a:ext cx="8326984" cy="6611881"/>
        </p:xfrm>
        <a:graphic>
          <a:graphicData uri="http://schemas.openxmlformats.org/drawingml/2006/table">
            <a:tbl>
              <a:tblPr/>
              <a:tblGrid>
                <a:gridCol w="2038721"/>
                <a:gridCol w="2038721"/>
                <a:gridCol w="2038721"/>
                <a:gridCol w="2210820"/>
              </a:tblGrid>
              <a:tr h="785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common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5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2000 ~ 2023 경기 침체와 관련된 경제 지표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2000 ~ 2023 경기 침체와 관련된 경제 지표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2000 ~ 2023 경기 침체와 관련된 경제 지표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11017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72"/>
                        </a:lnSpc>
                        <a:defRPr/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smallint</a:t>
                      </a:r>
                      <a:endParaRPr lang="en-US" sz="1100"/>
                    </a:p>
                    <a:p>
                      <a:pPr algn="ctr">
                        <a:lnSpc>
                          <a:spcPts val="1872"/>
                        </a:lnSpc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unsigned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9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경제성장률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78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소매판매액지수_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증감률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소매판매액지수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222482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119378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b="true" sz="7100" i="true" spc="-347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테이블 명세서 (공통)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583336" y="2971800"/>
          <a:ext cx="8326984" cy="6297556"/>
        </p:xfrm>
        <a:graphic>
          <a:graphicData uri="http://schemas.openxmlformats.org/drawingml/2006/table">
            <a:tbl>
              <a:tblPr/>
              <a:tblGrid>
                <a:gridCol w="2038721"/>
                <a:gridCol w="2038721"/>
                <a:gridCol w="2038721"/>
                <a:gridCol w="2210820"/>
              </a:tblGrid>
              <a:tr h="785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cpi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5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2001 ~ 2024 품목별 CPI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2001 ~ 2024 품목별 CPI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2001 ~ 2024 품목별 CPI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11020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72"/>
                        </a:lnSpc>
                        <a:defRPr/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smallint</a:t>
                      </a:r>
                      <a:endParaRPr lang="en-US" sz="1100"/>
                    </a:p>
                    <a:p>
                      <a:pPr algn="ctr">
                        <a:lnSpc>
                          <a:spcPts val="1872"/>
                        </a:lnSpc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unsigned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PRIMARY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총지수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1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식료품, 쌀,...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...,의류 및 신발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6" id="6"/>
          <p:cNvSpPr/>
          <p:nvPr/>
        </p:nvSpPr>
        <p:spPr>
          <a:xfrm flipH="true" flipV="true">
            <a:off x="9067699" y="3555841"/>
            <a:ext cx="906370" cy="0"/>
          </a:xfrm>
          <a:prstGeom prst="line">
            <a:avLst/>
          </a:prstGeom>
          <a:ln cap="flat" w="857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843593" y="3400717"/>
            <a:ext cx="13919249" cy="292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경기 침체와 </a:t>
            </a:r>
          </a:p>
          <a:p>
            <a:pPr algn="l">
              <a:lnSpc>
                <a:spcPts val="11657"/>
              </a:lnSpc>
            </a:pPr>
            <a:r>
              <a:rPr lang="en-US" sz="8699" spc="-426">
                <a:solidFill>
                  <a:srgbClr val="333333"/>
                </a:solidFill>
                <a:latin typeface="네모고딕"/>
                <a:ea typeface="네모고딕"/>
                <a:cs typeface="네모고딕"/>
                <a:sym typeface="네모고딕"/>
              </a:rPr>
              <a:t>소비  변화 - 필수재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KDT-7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22482" y="981075"/>
            <a:ext cx="50368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MySQL Presentation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015871" y="8712620"/>
            <a:ext cx="489388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053882" y="7779925"/>
            <a:ext cx="173402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b="true" sz="4995" i="true" spc="-244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김성익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971800"/>
          <a:ext cx="8326984" cy="6640449"/>
        </p:xfrm>
        <a:graphic>
          <a:graphicData uri="http://schemas.openxmlformats.org/drawingml/2006/table">
            <a:tbl>
              <a:tblPr/>
              <a:tblGrid>
                <a:gridCol w="2038721"/>
                <a:gridCol w="2038721"/>
                <a:gridCol w="2038721"/>
                <a:gridCol w="2210820"/>
              </a:tblGrid>
              <a:tr h="10633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kim_consumption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5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2000 / 2005 ~ 2022 품목별 1인당 연간 소비량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2000 / 2005 ~ 2022 품목별 1인당 연간 소비량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2000 / 2005 ~ 2022 품목별 1인당 연간 소비량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10154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72"/>
                        </a:lnSpc>
                        <a:defRPr/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smallint</a:t>
                      </a:r>
                      <a:endParaRPr lang="en-US" sz="1100"/>
                    </a:p>
                    <a:p>
                      <a:pPr algn="ctr">
                        <a:lnSpc>
                          <a:spcPts val="1872"/>
                        </a:lnSpc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unsigned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16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서류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72"/>
                        </a:lnSpc>
                        <a:defRPr/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smallint</a:t>
                      </a:r>
                      <a:endParaRPr lang="en-US" sz="1100"/>
                    </a:p>
                    <a:p>
                      <a:pPr algn="ctr">
                        <a:lnSpc>
                          <a:spcPts val="1872"/>
                        </a:lnSpc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unsigned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소수가 아니라서 지정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70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쌀,밀가루, 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16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..., 유제품류,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수산물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222482" y="97155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2499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MySQL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119378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7500" i="true" spc="-367">
                <a:solidFill>
                  <a:srgbClr val="33333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테이블 명세서 - 필수재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583336" y="2971800"/>
          <a:ext cx="8326984" cy="6677787"/>
        </p:xfrm>
        <a:graphic>
          <a:graphicData uri="http://schemas.openxmlformats.org/drawingml/2006/table">
            <a:tbl>
              <a:tblPr/>
              <a:tblGrid>
                <a:gridCol w="2038721"/>
                <a:gridCol w="2038721"/>
                <a:gridCol w="2038721"/>
                <a:gridCol w="2210820"/>
              </a:tblGrid>
              <a:tr h="785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DB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team5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kim_sales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5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테이블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2003 ~ 2023 품목별 매출액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2003 ~ 2023 품목별 매출액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2003 ~ 2023 품목별 매출액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 컬럼 이름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컬럼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네모고딕 Medium"/>
                          <a:ea typeface="네모고딕 Medium"/>
                          <a:cs typeface="네모고딕 Medium"/>
                          <a:sym typeface="네모고딕 Medium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10154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72"/>
                        </a:lnSpc>
                        <a:defRPr/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smallint</a:t>
                      </a:r>
                      <a:endParaRPr lang="en-US" sz="1100"/>
                    </a:p>
                    <a:p>
                      <a:pPr algn="ctr">
                        <a:lnSpc>
                          <a:spcPts val="1872"/>
                        </a:lnSpc>
                      </a:pPr>
                      <a:r>
                        <a:rPr lang="en-US" sz="1800" spc="493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unsigned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FOREIGN KEY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연도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3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16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두부류 / 묵류 ,...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5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..., 식품첨가물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네모고딕"/>
                          <a:ea typeface="네모고딕"/>
                          <a:cs typeface="네모고딕"/>
                          <a:sym typeface="네모고딕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DAGfRHQ8gUQ</dc:identifier>
  <dcterms:modified xsi:type="dcterms:W3CDTF">2011-08-01T06:04:30Z</dcterms:modified>
  <cp:revision>1</cp:revision>
  <dc:title>MySQL Presentation</dc:title>
</cp:coreProperties>
</file>